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handoutMasterIdLst>
    <p:handoutMasterId r:id="rId17"/>
  </p:handoutMasterIdLst>
  <p:sldIdLst>
    <p:sldId id="261" r:id="rId2"/>
    <p:sldId id="275" r:id="rId3"/>
    <p:sldId id="262" r:id="rId4"/>
    <p:sldId id="276" r:id="rId5"/>
    <p:sldId id="263" r:id="rId6"/>
    <p:sldId id="264" r:id="rId7"/>
    <p:sldId id="265" r:id="rId8"/>
    <p:sldId id="266" r:id="rId9"/>
    <p:sldId id="267" r:id="rId10"/>
    <p:sldId id="272" r:id="rId11"/>
    <p:sldId id="273" r:id="rId12"/>
    <p:sldId id="274" r:id="rId13"/>
    <p:sldId id="268" r:id="rId14"/>
    <p:sldId id="270"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A39A"/>
    <a:srgbClr val="F1BE48"/>
    <a:srgbClr val="6E6259"/>
    <a:srgbClr val="010000"/>
    <a:srgbClr val="C8102E"/>
    <a:srgbClr val="7A6E67"/>
    <a:srgbClr val="F2BF49"/>
    <a:srgbClr val="ADA07A"/>
    <a:srgbClr val="CE11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5" autoAdjust="0"/>
    <p:restoredTop sz="88391" autoAdjust="0"/>
  </p:normalViewPr>
  <p:slideViewPr>
    <p:cSldViewPr>
      <p:cViewPr varScale="1">
        <p:scale>
          <a:sx n="116" d="100"/>
          <a:sy n="116" d="100"/>
        </p:scale>
        <p:origin x="15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55A0C9-E830-1241-BEA3-6925DA004ECF}" type="datetimeFigureOut">
              <a:rPr lang="en-US" smtClean="0"/>
              <a:pPr/>
              <a:t>4/26/2020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984522-76EF-EF4D-8870-07F3436BA4E0}" type="slidenum">
              <a:rPr lang="en-US" smtClean="0"/>
              <a:pPr/>
              <a:t>‹#›</a:t>
            </a:fld>
            <a:endParaRPr lang="en-US"/>
          </a:p>
        </p:txBody>
      </p:sp>
    </p:spTree>
    <p:extLst>
      <p:ext uri="{BB962C8B-B14F-4D97-AF65-F5344CB8AC3E}">
        <p14:creationId xmlns:p14="http://schemas.microsoft.com/office/powerpoint/2010/main" val="12009024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845082-6AF3-024B-A14D-C5AD8123919E}" type="datetimeFigureOut">
              <a:rPr lang="en-US" smtClean="0"/>
              <a:pPr/>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6D18E-8B09-B24B-9169-4FC527B8D84F}" type="slidenum">
              <a:rPr lang="en-US" smtClean="0"/>
              <a:pPr/>
              <a:t>‹#›</a:t>
            </a:fld>
            <a:endParaRPr lang="en-US"/>
          </a:p>
        </p:txBody>
      </p:sp>
    </p:spTree>
    <p:extLst>
      <p:ext uri="{BB962C8B-B14F-4D97-AF65-F5344CB8AC3E}">
        <p14:creationId xmlns:p14="http://schemas.microsoft.com/office/powerpoint/2010/main" val="2457792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A6D18E-8B09-B24B-9169-4FC527B8D84F}" type="slidenum">
              <a:rPr lang="en-US" smtClean="0"/>
              <a:pPr/>
              <a:t>4</a:t>
            </a:fld>
            <a:endParaRPr lang="en-US"/>
          </a:p>
        </p:txBody>
      </p:sp>
    </p:spTree>
    <p:extLst>
      <p:ext uri="{BB962C8B-B14F-4D97-AF65-F5344CB8AC3E}">
        <p14:creationId xmlns:p14="http://schemas.microsoft.com/office/powerpoint/2010/main" val="934029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18288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a:p>
        </p:txBody>
      </p:sp>
      <p:sp>
        <p:nvSpPr>
          <p:cNvPr id="3076" name="Rectangle 4"/>
          <p:cNvSpPr>
            <a:spLocks noGrp="1" noChangeArrowheads="1"/>
          </p:cNvSpPr>
          <p:nvPr>
            <p:ph type="ctrTitle"/>
          </p:nvPr>
        </p:nvSpPr>
        <p:spPr>
          <a:xfrm>
            <a:off x="533400" y="2514600"/>
            <a:ext cx="6629400" cy="1066800"/>
          </a:xfrm>
        </p:spPr>
        <p:txBody>
          <a:bodyPr anchor="b"/>
          <a:lstStyle>
            <a:lvl1pPr>
              <a:defRPr>
                <a:solidFill>
                  <a:srgbClr val="F1BE48"/>
                </a:solidFill>
              </a:defRPr>
            </a:lvl1pPr>
          </a:lstStyle>
          <a:p>
            <a:r>
              <a:rPr lang="en-US"/>
              <a:t>Click to edit Master title style</a:t>
            </a:r>
          </a:p>
        </p:txBody>
      </p:sp>
      <p:sp>
        <p:nvSpPr>
          <p:cNvPr id="3077" name="Rectangle 5"/>
          <p:cNvSpPr>
            <a:spLocks noGrp="1" noChangeArrowheads="1"/>
          </p:cNvSpPr>
          <p:nvPr>
            <p:ph type="subTitle" idx="1"/>
          </p:nvPr>
        </p:nvSpPr>
        <p:spPr>
          <a:xfrm>
            <a:off x="533400" y="3581400"/>
            <a:ext cx="6248400" cy="1752600"/>
          </a:xfrm>
        </p:spPr>
        <p:txBody>
          <a:bodyPr/>
          <a:lstStyle>
            <a:lvl1pPr marL="0" indent="0">
              <a:buFont typeface="Times" charset="0"/>
              <a:buNone/>
              <a:defRPr sz="2400"/>
            </a:lvl1pPr>
          </a:lstStyle>
          <a:p>
            <a:r>
              <a:rPr lang="en-US"/>
              <a:t>Click to edit Master subtitle style</a:t>
            </a:r>
          </a:p>
        </p:txBody>
      </p:sp>
      <p:sp>
        <p:nvSpPr>
          <p:cNvPr id="3078" name="Text Box 6"/>
          <p:cNvSpPr txBox="1">
            <a:spLocks noChangeArrowheads="1"/>
          </p:cNvSpPr>
          <p:nvPr/>
        </p:nvSpPr>
        <p:spPr bwMode="auto">
          <a:xfrm>
            <a:off x="212725" y="3489325"/>
            <a:ext cx="184150" cy="457200"/>
          </a:xfrm>
          <a:prstGeom prst="rect">
            <a:avLst/>
          </a:prstGeom>
          <a:noFill/>
          <a:ln w="9525">
            <a:noFill/>
            <a:miter lim="800000"/>
            <a:headEnd/>
            <a:tailEnd/>
          </a:ln>
          <a:effectLst/>
        </p:spPr>
        <p:txBody>
          <a:bodyPr wrap="none">
            <a:prstTxWarp prst="textNoShape">
              <a:avLst/>
            </a:prstTxWarp>
            <a:spAutoFit/>
          </a:bodyPr>
          <a:lstStyle/>
          <a:p>
            <a:endParaRPr lang="en-US"/>
          </a:p>
        </p:txBody>
      </p:sp>
      <p:sp>
        <p:nvSpPr>
          <p:cNvPr id="9" name="Slide Number Placeholder 5"/>
          <p:cNvSpPr>
            <a:spLocks noGrp="1"/>
          </p:cNvSpPr>
          <p:nvPr>
            <p:ph type="sldNum" sz="quarter" idx="4"/>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pic>
        <p:nvPicPr>
          <p:cNvPr id="10" name="Picture 11" descr="ISU LEFT white.eps"/>
          <p:cNvPicPr>
            <a:picLocks noChangeAspect="1"/>
          </p:cNvPicPr>
          <p:nvPr userDrawn="1"/>
        </p:nvPicPr>
        <p:blipFill>
          <a:blip r:embed="rId2"/>
          <a:srcRect b="38235"/>
          <a:stretch>
            <a:fillRect/>
          </a:stretch>
        </p:blipFill>
        <p:spPr bwMode="auto">
          <a:xfrm>
            <a:off x="533400" y="830263"/>
            <a:ext cx="4724400" cy="388937"/>
          </a:xfrm>
          <a:prstGeom prst="rect">
            <a:avLst/>
          </a:prstGeom>
          <a:noFill/>
          <a:ln w="9525">
            <a:noFill/>
            <a:miter lim="800000"/>
            <a:headEnd/>
            <a:tailEnd/>
          </a:ln>
        </p:spPr>
      </p:pic>
      <p:sp>
        <p:nvSpPr>
          <p:cNvPr id="3" name="Text Placeholder 2"/>
          <p:cNvSpPr>
            <a:spLocks noGrp="1"/>
          </p:cNvSpPr>
          <p:nvPr>
            <p:ph type="body" sz="quarter" idx="10" hasCustomPrompt="1"/>
          </p:nvPr>
        </p:nvSpPr>
        <p:spPr>
          <a:xfrm>
            <a:off x="468313" y="1295400"/>
            <a:ext cx="3657600" cy="457200"/>
          </a:xfrm>
        </p:spPr>
        <p:txBody>
          <a:bodyPr/>
          <a:lstStyle>
            <a:lvl1pPr marL="0" indent="0">
              <a:buNone/>
              <a:defRPr sz="1600" b="1" i="0" baseline="0">
                <a:solidFill>
                  <a:schemeClr val="bg1"/>
                </a:solidFill>
                <a:latin typeface="Univers 65" charset="0"/>
                <a:ea typeface="Univers 65" charset="0"/>
                <a:cs typeface="Univers 65" charset="0"/>
              </a:defRPr>
            </a:lvl1pPr>
          </a:lstStyle>
          <a:p>
            <a:pPr lvl="0"/>
            <a:r>
              <a:rPr lang="en-US" dirty="0"/>
              <a:t>Unit Name Goes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20002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58483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71DD78-7515-407F-9BD3-649524BE3587}" type="datetime1">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7A2384-8C5D-49F6-8259-B9A64ECD4852}" type="slidenum">
              <a:rPr lang="en-US" smtClean="0"/>
              <a:t>‹#›</a:t>
            </a:fld>
            <a:endParaRPr lang="en-US" dirty="0"/>
          </a:p>
        </p:txBody>
      </p:sp>
    </p:spTree>
    <p:extLst>
      <p:ext uri="{BB962C8B-B14F-4D97-AF65-F5344CB8AC3E}">
        <p14:creationId xmlns:p14="http://schemas.microsoft.com/office/powerpoint/2010/main" val="346967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C8102E"/>
              </a:buClr>
              <a:defRPr/>
            </a:lvl1pPr>
            <a:lvl2pPr>
              <a:buClr>
                <a:srgbClr val="C8102E"/>
              </a:buClr>
              <a:defRPr/>
            </a:lvl2pPr>
            <a:lvl3pPr>
              <a:buClr>
                <a:srgbClr val="C8102E"/>
              </a:buClr>
              <a:defRPr/>
            </a:lvl3pPr>
            <a:lvl4pPr>
              <a:buClr>
                <a:srgbClr val="C8102E"/>
              </a:buClr>
              <a:defRPr/>
            </a:lvl4pPr>
            <a:lvl5pPr>
              <a:buClr>
                <a:srgbClr val="C8102E"/>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sp>
        <p:nvSpPr>
          <p:cNvPr id="8"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6" name="Slide Number Placeholder 5"/>
          <p:cNvSpPr>
            <a:spLocks noGrp="1"/>
          </p:cNvSpPr>
          <p:nvPr>
            <p:ph type="sldNum" sz="quarter" idx="4"/>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sp>
        <p:nvSpPr>
          <p:cNvPr id="7"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sp>
        <p:nvSpPr>
          <p:cNvPr id="8" name="Text Placeholder 7"/>
          <p:cNvSpPr>
            <a:spLocks noGrp="1"/>
          </p:cNvSpPr>
          <p:nvPr>
            <p:ph type="body" sz="quarter" idx="11"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sp>
        <p:nvSpPr>
          <p:cNvPr id="4"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sp>
        <p:nvSpPr>
          <p:cNvPr id="3"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sp>
        <p:nvSpPr>
          <p:cNvPr id="6"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sp>
        <p:nvSpPr>
          <p:cNvPr id="6"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0" y="6096000"/>
            <a:ext cx="9144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a:p>
        </p:txBody>
      </p:sp>
      <p:sp>
        <p:nvSpPr>
          <p:cNvPr id="1026" name="Rectangle 2"/>
          <p:cNvSpPr>
            <a:spLocks noGrp="1" noChangeArrowheads="1"/>
          </p:cNvSpPr>
          <p:nvPr>
            <p:ph type="title"/>
          </p:nvPr>
        </p:nvSpPr>
        <p:spPr bwMode="auto">
          <a:xfrm>
            <a:off x="4572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0668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5" name="Text Box 11"/>
          <p:cNvSpPr txBox="1">
            <a:spLocks noChangeArrowheads="1"/>
          </p:cNvSpPr>
          <p:nvPr/>
        </p:nvSpPr>
        <p:spPr bwMode="auto">
          <a:xfrm>
            <a:off x="212725" y="3489325"/>
            <a:ext cx="184150" cy="457200"/>
          </a:xfrm>
          <a:prstGeom prst="rect">
            <a:avLst/>
          </a:prstGeom>
          <a:noFill/>
          <a:ln w="9525">
            <a:noFill/>
            <a:miter lim="800000"/>
            <a:headEnd/>
            <a:tailEnd/>
          </a:ln>
          <a:effectLst/>
        </p:spPr>
        <p:txBody>
          <a:bodyPr wrap="none">
            <a:prstTxWarp prst="textNoShape">
              <a:avLst/>
            </a:prstTxWarp>
            <a:spAutoFit/>
          </a:bodyPr>
          <a:lstStyle/>
          <a:p>
            <a:endParaRPr lang="en-US"/>
          </a:p>
        </p:txBody>
      </p:sp>
      <p:sp>
        <p:nvSpPr>
          <p:cNvPr id="9" name="Slide Number Placeholder 5"/>
          <p:cNvSpPr>
            <a:spLocks noGrp="1"/>
          </p:cNvSpPr>
          <p:nvPr>
            <p:ph type="sldNum" sz="quarter" idx="4"/>
          </p:nvPr>
        </p:nvSpPr>
        <p:spPr>
          <a:xfrm>
            <a:off x="6553200" y="5715000"/>
            <a:ext cx="2133600" cy="365125"/>
          </a:xfrm>
          <a:prstGeom prst="rect">
            <a:avLst/>
          </a:prstGeom>
        </p:spPr>
        <p:txBody>
          <a:bodyPr vert="horz" lIns="91440" tIns="45720" rIns="91440" bIns="45720" rtlCol="0" anchor="ctr"/>
          <a:lstStyle>
            <a:lvl1pPr algn="r">
              <a:defRPr sz="1200">
                <a:solidFill>
                  <a:srgbClr val="ACA39A"/>
                </a:solidFill>
              </a:defRPr>
            </a:lvl1pPr>
          </a:lstStyle>
          <a:p>
            <a:fld id="{179A9A4E-4C82-4D44-9372-C31BB3818094}" type="slidenum">
              <a:rPr lang="en-US" smtClean="0"/>
              <a:pPr/>
              <a:t>‹#›</a:t>
            </a:fld>
            <a:endParaRPr lang="en-US" dirty="0"/>
          </a:p>
        </p:txBody>
      </p:sp>
      <p:pic>
        <p:nvPicPr>
          <p:cNvPr id="12" name="Picture 11" descr="ISU LEFT white.eps"/>
          <p:cNvPicPr>
            <a:picLocks noChangeAspect="1"/>
          </p:cNvPicPr>
          <p:nvPr userDrawn="1"/>
        </p:nvPicPr>
        <p:blipFill>
          <a:blip r:embed="rId14"/>
          <a:srcRect b="38235"/>
          <a:stretch>
            <a:fillRect/>
          </a:stretch>
        </p:blipFill>
        <p:spPr bwMode="auto">
          <a:xfrm>
            <a:off x="533400" y="6365927"/>
            <a:ext cx="3200400" cy="263473"/>
          </a:xfrm>
          <a:prstGeom prst="rect">
            <a:avLst/>
          </a:prstGeom>
          <a:noFill/>
          <a:ln w="9525">
            <a:noFill/>
            <a:miter lim="800000"/>
            <a:headEnd/>
            <a:tailEnd/>
          </a:ln>
        </p:spPr>
      </p:pic>
      <p:sp>
        <p:nvSpPr>
          <p:cNvPr id="6" name="Footer Placeholder 5"/>
          <p:cNvSpPr>
            <a:spLocks noGrp="1"/>
          </p:cNvSpPr>
          <p:nvPr>
            <p:ph type="ftr" sz="quarter" idx="3"/>
          </p:nvPr>
        </p:nvSpPr>
        <p:spPr>
          <a:xfrm>
            <a:off x="5715000" y="6315100"/>
            <a:ext cx="3086100"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pPr algn="r"/>
            <a:r>
              <a:rPr lang="en-US" dirty="0"/>
              <a:t>Unit Name Goes Here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fontAlgn="base">
        <a:spcBef>
          <a:spcPct val="0"/>
        </a:spcBef>
        <a:spcAft>
          <a:spcPct val="0"/>
        </a:spcAft>
        <a:defRPr sz="3500">
          <a:solidFill>
            <a:srgbClr val="C8102E"/>
          </a:solidFill>
          <a:latin typeface="+mj-lt"/>
          <a:ea typeface="+mj-ea"/>
          <a:cs typeface="+mj-cs"/>
        </a:defRPr>
      </a:lvl1pPr>
      <a:lvl2pPr algn="l" rtl="0" fontAlgn="base">
        <a:spcBef>
          <a:spcPct val="0"/>
        </a:spcBef>
        <a:spcAft>
          <a:spcPct val="0"/>
        </a:spcAft>
        <a:defRPr sz="3500">
          <a:solidFill>
            <a:srgbClr val="CE1126"/>
          </a:solidFill>
          <a:latin typeface="Univers 67 CondensedBold" charset="0"/>
        </a:defRPr>
      </a:lvl2pPr>
      <a:lvl3pPr algn="l" rtl="0" fontAlgn="base">
        <a:spcBef>
          <a:spcPct val="0"/>
        </a:spcBef>
        <a:spcAft>
          <a:spcPct val="0"/>
        </a:spcAft>
        <a:defRPr sz="3500">
          <a:solidFill>
            <a:srgbClr val="CE1126"/>
          </a:solidFill>
          <a:latin typeface="Univers 67 CondensedBold" charset="0"/>
        </a:defRPr>
      </a:lvl3pPr>
      <a:lvl4pPr algn="l" rtl="0" fontAlgn="base">
        <a:spcBef>
          <a:spcPct val="0"/>
        </a:spcBef>
        <a:spcAft>
          <a:spcPct val="0"/>
        </a:spcAft>
        <a:defRPr sz="3500">
          <a:solidFill>
            <a:srgbClr val="CE1126"/>
          </a:solidFill>
          <a:latin typeface="Univers 67 CondensedBold" charset="0"/>
        </a:defRPr>
      </a:lvl4pPr>
      <a:lvl5pPr algn="l" rtl="0" fontAlgn="base">
        <a:spcBef>
          <a:spcPct val="0"/>
        </a:spcBef>
        <a:spcAft>
          <a:spcPct val="0"/>
        </a:spcAft>
        <a:defRPr sz="3500">
          <a:solidFill>
            <a:srgbClr val="CE1126"/>
          </a:solidFill>
          <a:latin typeface="Univers 67 CondensedBold" charset="0"/>
        </a:defRPr>
      </a:lvl5pPr>
      <a:lvl6pPr marL="457200" algn="l" rtl="0" fontAlgn="base">
        <a:spcBef>
          <a:spcPct val="0"/>
        </a:spcBef>
        <a:spcAft>
          <a:spcPct val="0"/>
        </a:spcAft>
        <a:defRPr sz="3500">
          <a:solidFill>
            <a:srgbClr val="CE1126"/>
          </a:solidFill>
          <a:latin typeface="Univers 67 CondensedBold" charset="0"/>
        </a:defRPr>
      </a:lvl6pPr>
      <a:lvl7pPr marL="914400" algn="l" rtl="0" fontAlgn="base">
        <a:spcBef>
          <a:spcPct val="0"/>
        </a:spcBef>
        <a:spcAft>
          <a:spcPct val="0"/>
        </a:spcAft>
        <a:defRPr sz="3500">
          <a:solidFill>
            <a:srgbClr val="CE1126"/>
          </a:solidFill>
          <a:latin typeface="Univers 67 CondensedBold" charset="0"/>
        </a:defRPr>
      </a:lvl7pPr>
      <a:lvl8pPr marL="1371600" algn="l" rtl="0" fontAlgn="base">
        <a:spcBef>
          <a:spcPct val="0"/>
        </a:spcBef>
        <a:spcAft>
          <a:spcPct val="0"/>
        </a:spcAft>
        <a:defRPr sz="3500">
          <a:solidFill>
            <a:srgbClr val="CE1126"/>
          </a:solidFill>
          <a:latin typeface="Univers 67 CondensedBold" charset="0"/>
        </a:defRPr>
      </a:lvl8pPr>
      <a:lvl9pPr marL="1828800" algn="l" rtl="0" fontAlgn="base">
        <a:spcBef>
          <a:spcPct val="0"/>
        </a:spcBef>
        <a:spcAft>
          <a:spcPct val="0"/>
        </a:spcAft>
        <a:defRPr sz="3500">
          <a:solidFill>
            <a:srgbClr val="CE1126"/>
          </a:solidFill>
          <a:latin typeface="Univers 67 CondensedBold" charset="0"/>
        </a:defRPr>
      </a:lvl9pPr>
    </p:titleStyle>
    <p:bodyStyle>
      <a:lvl1pPr marL="342900" indent="-342900" algn="l" rtl="0" fontAlgn="base">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hyperlink" Target="http://e.pub/9dec1b7uaa89r3tep2cw.vbk/OPS/loc_011.xhtml#eid13453"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981200"/>
            <a:ext cx="7195344" cy="2139462"/>
          </a:xfrm>
        </p:spPr>
        <p:txBody>
          <a:bodyPr>
            <a:normAutofit/>
          </a:bodyPr>
          <a:lstStyle/>
          <a:p>
            <a:pPr algn="ctr"/>
            <a:r>
              <a:rPr lang="en-US" sz="3900" dirty="0"/>
              <a:t>EE653 Power </a:t>
            </a:r>
            <a:r>
              <a:rPr lang="en-US" sz="3900" dirty="0" smtClean="0"/>
              <a:t>distribution system </a:t>
            </a:r>
            <a:r>
              <a:rPr lang="en-US" sz="3900" dirty="0"/>
              <a:t>modeling, optimization and simulation </a:t>
            </a:r>
            <a:endParaRPr lang="en-US" sz="3400" dirty="0"/>
          </a:p>
        </p:txBody>
      </p:sp>
      <p:sp>
        <p:nvSpPr>
          <p:cNvPr id="3" name="Subtitle 2"/>
          <p:cNvSpPr>
            <a:spLocks noGrp="1"/>
          </p:cNvSpPr>
          <p:nvPr>
            <p:ph type="subTitle" idx="1"/>
          </p:nvPr>
        </p:nvSpPr>
        <p:spPr>
          <a:xfrm>
            <a:off x="468313" y="4267200"/>
            <a:ext cx="8458200" cy="1752600"/>
          </a:xfrm>
        </p:spPr>
        <p:txBody>
          <a:bodyPr>
            <a:normAutofit/>
          </a:bodyPr>
          <a:lstStyle/>
          <a:p>
            <a:pPr algn="ctr"/>
            <a:r>
              <a:rPr lang="en-US" dirty="0">
                <a:solidFill>
                  <a:schemeClr val="tx1"/>
                </a:solidFill>
              </a:rPr>
              <a:t>Dr. </a:t>
            </a:r>
            <a:r>
              <a:rPr lang="en-US" dirty="0" err="1">
                <a:solidFill>
                  <a:schemeClr val="tx1"/>
                </a:solidFill>
              </a:rPr>
              <a:t>Zhaoyu</a:t>
            </a:r>
            <a:r>
              <a:rPr lang="en-US" dirty="0">
                <a:solidFill>
                  <a:schemeClr val="tx1"/>
                </a:solidFill>
              </a:rPr>
              <a:t> Wang</a:t>
            </a:r>
          </a:p>
          <a:p>
            <a:pPr algn="ctr"/>
            <a:r>
              <a:rPr lang="en-US" dirty="0">
                <a:solidFill>
                  <a:schemeClr val="tx1"/>
                </a:solidFill>
              </a:rPr>
              <a:t>1113 </a:t>
            </a:r>
            <a:r>
              <a:rPr lang="en-US" dirty="0" err="1">
                <a:solidFill>
                  <a:schemeClr val="tx1"/>
                </a:solidFill>
              </a:rPr>
              <a:t>Coover</a:t>
            </a:r>
            <a:r>
              <a:rPr lang="en-US" dirty="0">
                <a:solidFill>
                  <a:schemeClr val="tx1"/>
                </a:solidFill>
              </a:rPr>
              <a:t> Hall, Ames, IA</a:t>
            </a:r>
          </a:p>
          <a:p>
            <a:pPr algn="ctr"/>
            <a:r>
              <a:rPr lang="en-US" dirty="0">
                <a:solidFill>
                  <a:schemeClr val="tx1"/>
                </a:solidFill>
              </a:rPr>
              <a:t>wzy@iastate.edu</a:t>
            </a:r>
          </a:p>
          <a:p>
            <a:endParaRPr lang="en-US" dirty="0"/>
          </a:p>
        </p:txBody>
      </p:sp>
      <p:sp>
        <p:nvSpPr>
          <p:cNvPr id="4" name="Text Placeholder 3"/>
          <p:cNvSpPr>
            <a:spLocks noGrp="1"/>
          </p:cNvSpPr>
          <p:nvPr>
            <p:ph type="body" sz="quarter" idx="10"/>
          </p:nvPr>
        </p:nvSpPr>
        <p:spPr/>
        <p:txBody>
          <a:bodyPr/>
          <a:lstStyle/>
          <a:p>
            <a:r>
              <a:rPr lang="en-US" dirty="0" err="1"/>
              <a:t>ECpE</a:t>
            </a:r>
            <a:r>
              <a:rPr lang="en-US" dirty="0"/>
              <a:t> Department</a:t>
            </a:r>
          </a:p>
        </p:txBody>
      </p:sp>
    </p:spTree>
    <p:extLst>
      <p:ext uri="{BB962C8B-B14F-4D97-AF65-F5344CB8AC3E}">
        <p14:creationId xmlns:p14="http://schemas.microsoft.com/office/powerpoint/2010/main" val="4200374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Modified “Ladder” Iterative Technique</a:t>
            </a:r>
            <a:r>
              <a:rPr lang="en-US" sz="3600" dirty="0"/>
              <a:t/>
            </a:r>
            <a:br>
              <a:rPr lang="en-US" sz="3600" dirty="0"/>
            </a:br>
            <a:endParaRPr lang="en-US" dirty="0"/>
          </a:p>
        </p:txBody>
      </p:sp>
      <p:sp>
        <p:nvSpPr>
          <p:cNvPr id="4" name="Slide Number Placeholder 3"/>
          <p:cNvSpPr>
            <a:spLocks noGrp="1"/>
          </p:cNvSpPr>
          <p:nvPr>
            <p:ph type="sldNum" sz="quarter" idx="12"/>
          </p:nvPr>
        </p:nvSpPr>
        <p:spPr/>
        <p:txBody>
          <a:bodyPr/>
          <a:lstStyle/>
          <a:p>
            <a:fld id="{5B7A2384-8C5D-49F6-8259-B9A64ECD4852}" type="slidenum">
              <a:rPr lang="en-US" smtClean="0"/>
              <a:t>10</a:t>
            </a:fld>
            <a:endParaRPr lang="en-US" dirty="0"/>
          </a:p>
        </p:txBody>
      </p:sp>
      <mc:AlternateContent xmlns:mc="http://schemas.openxmlformats.org/markup-compatibility/2006" xmlns:a14="http://schemas.microsoft.com/office/drawing/2010/main">
        <mc:Choice Requires="a14">
          <p:sp>
            <p:nvSpPr>
              <p:cNvPr id="10" name="TextBox 9"/>
              <p:cNvSpPr txBox="1"/>
              <p:nvPr/>
            </p:nvSpPr>
            <p:spPr>
              <a:xfrm>
                <a:off x="2362889" y="989735"/>
                <a:ext cx="4396588" cy="615553"/>
              </a:xfrm>
              <a:prstGeom prst="rect">
                <a:avLst/>
              </a:prstGeom>
              <a:noFill/>
            </p:spPr>
            <p:txBody>
              <a:bodyPr wrap="none" lIns="0" tIns="0" rIns="0" bIns="0" rtlCol="0">
                <a:spAutoFit/>
              </a:bodyPr>
              <a:lstStyle/>
              <a:p>
                <a14:m>
                  <m:oMath xmlns:m="http://schemas.openxmlformats.org/officeDocument/2006/math">
                    <m:sSub>
                      <m:sSubPr>
                        <m:ctrlPr>
                          <a:rPr lang="en-US" sz="2000" i="1">
                            <a:latin typeface="Cambria Math" panose="02040503050406030204" pitchFamily="18" charset="0"/>
                          </a:rPr>
                        </m:ctrlPr>
                      </m:sSubPr>
                      <m:e>
                        <m:d>
                          <m:dPr>
                            <m:begChr m:val="["/>
                            <m:endChr m:val="]"/>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𝑉𝐿𝐺</m:t>
                                </m:r>
                              </m:e>
                              <m:sub>
                                <m:r>
                                  <a:rPr lang="en-US" sz="2000" i="1">
                                    <a:latin typeface="Cambria Math" panose="02040503050406030204" pitchFamily="18" charset="0"/>
                                  </a:rPr>
                                  <m:t>𝑎𝑏𝑐</m:t>
                                </m:r>
                              </m:sub>
                            </m:sSub>
                          </m:e>
                        </m:d>
                      </m:e>
                      <m:sub>
                        <m:r>
                          <a:rPr lang="en-US" sz="2000" i="1">
                            <a:latin typeface="Cambria Math" panose="02040503050406030204" pitchFamily="18" charset="0"/>
                          </a:rPr>
                          <m:t>𝑚</m:t>
                        </m:r>
                      </m:sub>
                    </m:sSub>
                  </m:oMath>
                </a14:m>
                <a:r>
                  <a:rPr lang="en-US" sz="2000" dirty="0"/>
                  <a:t>=</a:t>
                </a:r>
                <a14:m>
                  <m:oMath xmlns:m="http://schemas.openxmlformats.org/officeDocument/2006/math">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𝐴</m:t>
                    </m:r>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m:t>
                        </m:r>
                        <m:d>
                          <m:dPr>
                            <m:begChr m:val="["/>
                            <m:endChr m:val="]"/>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𝑉𝐿𝐺</m:t>
                                </m:r>
                              </m:e>
                              <m:sub>
                                <m:r>
                                  <a:rPr lang="en-US" sz="2000" i="1">
                                    <a:latin typeface="Cambria Math" panose="02040503050406030204" pitchFamily="18" charset="0"/>
                                  </a:rPr>
                                  <m:t>𝑎𝑏𝑐</m:t>
                                </m:r>
                              </m:sub>
                            </m:sSub>
                          </m:e>
                        </m:d>
                      </m:e>
                      <m:sub>
                        <m:r>
                          <a:rPr lang="en-US" sz="2000" i="1">
                            <a:latin typeface="Cambria Math" panose="02040503050406030204" pitchFamily="18" charset="0"/>
                          </a:rPr>
                          <m:t>𝑛</m:t>
                        </m:r>
                      </m:sub>
                    </m:sSub>
                  </m:oMath>
                </a14:m>
                <a:r>
                  <a:rPr lang="en-US" sz="2000" dirty="0"/>
                  <a:t> </a:t>
                </a:r>
                <a14:m>
                  <m:oMath xmlns:m="http://schemas.openxmlformats.org/officeDocument/2006/math">
                    <m:r>
                      <a:rPr lang="en-US" sz="2000" i="1">
                        <a:latin typeface="Cambria Math" panose="02040503050406030204" pitchFamily="18" charset="0"/>
                      </a:rPr>
                      <m:t>− </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𝐵</m:t>
                        </m:r>
                      </m:e>
                    </m:d>
                    <m:r>
                      <a:rPr lang="en-US" sz="2000" i="1">
                        <a:latin typeface="Cambria Math" panose="02040503050406030204" pitchFamily="18" charset="0"/>
                        <a:ea typeface="Cambria Math" panose="02040503050406030204" pitchFamily="18" charset="0"/>
                      </a:rPr>
                      <m:t>∙</m:t>
                    </m:r>
                    <m:d>
                      <m:dPr>
                        <m:begChr m:val="["/>
                        <m:endChr m:val="]"/>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𝑎𝑏𝑐</m:t>
                            </m:r>
                          </m:sub>
                        </m:sSub>
                      </m:e>
                    </m:d>
                  </m:oMath>
                </a14:m>
                <a:endParaRPr lang="en-US" sz="2000" dirty="0"/>
              </a:p>
              <a:p>
                <a:endParaRPr lang="en-US" sz="2000" dirty="0"/>
              </a:p>
            </p:txBody>
          </p:sp>
        </mc:Choice>
        <mc:Fallback xmlns="">
          <p:sp>
            <p:nvSpPr>
              <p:cNvPr id="10" name="TextBox 9"/>
              <p:cNvSpPr txBox="1">
                <a:spLocks noRot="1" noChangeAspect="1" noMove="1" noResize="1" noEditPoints="1" noAdjustHandles="1" noChangeArrowheads="1" noChangeShapeType="1" noTextEdit="1"/>
              </p:cNvSpPr>
              <p:nvPr/>
            </p:nvSpPr>
            <p:spPr>
              <a:xfrm>
                <a:off x="2362889" y="989735"/>
                <a:ext cx="4396588" cy="615553"/>
              </a:xfrm>
              <a:prstGeom prst="rect">
                <a:avLst/>
              </a:prstGeom>
              <a:blipFill>
                <a:blip r:embed="rId2"/>
                <a:stretch>
                  <a:fillRect t="-12871"/>
                </a:stretch>
              </a:blipFill>
            </p:spPr>
            <p:txBody>
              <a:bodyPr/>
              <a:lstStyle/>
              <a:p>
                <a:r>
                  <a:rPr lang="en-US">
                    <a:noFill/>
                  </a:rPr>
                  <a:t> </a:t>
                </a:r>
              </a:p>
            </p:txBody>
          </p:sp>
        </mc:Fallback>
      </mc:AlternateContent>
      <p:sp>
        <p:nvSpPr>
          <p:cNvPr id="11" name="TextBox 10"/>
          <p:cNvSpPr txBox="1"/>
          <p:nvPr/>
        </p:nvSpPr>
        <p:spPr>
          <a:xfrm>
            <a:off x="7949714" y="914400"/>
            <a:ext cx="611065" cy="400110"/>
          </a:xfrm>
          <a:prstGeom prst="rect">
            <a:avLst/>
          </a:prstGeom>
          <a:noFill/>
        </p:spPr>
        <p:txBody>
          <a:bodyPr wrap="none" rtlCol="0">
            <a:spAutoFit/>
          </a:bodyPr>
          <a:lstStyle/>
          <a:p>
            <a:r>
              <a:rPr lang="en-US" sz="2000" dirty="0"/>
              <a:t>(26)</a:t>
            </a:r>
          </a:p>
        </p:txBody>
      </p:sp>
      <p:sp>
        <p:nvSpPr>
          <p:cNvPr id="3" name="Rectangle 2"/>
          <p:cNvSpPr/>
          <p:nvPr/>
        </p:nvSpPr>
        <p:spPr>
          <a:xfrm>
            <a:off x="76200" y="1321246"/>
            <a:ext cx="9067800" cy="1846659"/>
          </a:xfrm>
          <a:prstGeom prst="rect">
            <a:avLst/>
          </a:prstGeom>
        </p:spPr>
        <p:txBody>
          <a:bodyPr wrap="square">
            <a:spAutoFit/>
          </a:bodyPr>
          <a:lstStyle/>
          <a:p>
            <a:pPr algn="just"/>
            <a:r>
              <a:rPr lang="en-US" sz="1900" dirty="0">
                <a:solidFill>
                  <a:srgbClr val="000000"/>
                </a:solidFill>
              </a:rPr>
              <a:t>To start the process, the load currents [</a:t>
            </a:r>
            <a:r>
              <a:rPr lang="en-US" sz="1900" i="1" dirty="0" err="1">
                <a:solidFill>
                  <a:srgbClr val="000000"/>
                </a:solidFill>
              </a:rPr>
              <a:t>I</a:t>
            </a:r>
            <a:r>
              <a:rPr lang="en-US" sz="1900" i="1" baseline="-25000" dirty="0" err="1">
                <a:solidFill>
                  <a:srgbClr val="000000"/>
                </a:solidFill>
              </a:rPr>
              <a:t>abc</a:t>
            </a:r>
            <a:r>
              <a:rPr lang="en-US" sz="1900" dirty="0">
                <a:solidFill>
                  <a:srgbClr val="000000"/>
                </a:solidFill>
              </a:rPr>
              <a:t>] are assumed to be equal to zero and the load voltages are computed. In the first iteration the load voltages will be the same as the source voltages.</a:t>
            </a:r>
          </a:p>
          <a:p>
            <a:pPr algn="just"/>
            <a:r>
              <a:rPr lang="en-US" sz="1900" dirty="0">
                <a:solidFill>
                  <a:srgbClr val="000000"/>
                </a:solidFill>
              </a:rPr>
              <a:t>The backward sweep computes the currents from the load back to the source using the most recently computed voltages from the forward sweep. Equation (16a) is applied for this sweep:</a:t>
            </a:r>
          </a:p>
        </p:txBody>
      </p:sp>
      <mc:AlternateContent xmlns:mc="http://schemas.openxmlformats.org/markup-compatibility/2006" xmlns:a14="http://schemas.microsoft.com/office/drawing/2010/main">
        <mc:Choice Requires="a14">
          <p:sp>
            <p:nvSpPr>
              <p:cNvPr id="12" name="TextBox 11"/>
              <p:cNvSpPr txBox="1"/>
              <p:nvPr/>
            </p:nvSpPr>
            <p:spPr>
              <a:xfrm>
                <a:off x="2399231" y="3045023"/>
                <a:ext cx="3993081" cy="307777"/>
              </a:xfrm>
              <a:prstGeom prst="rect">
                <a:avLst/>
              </a:prstGeom>
              <a:noFill/>
            </p:spPr>
            <p:txBody>
              <a:bodyPr wrap="none" lIns="0" tIns="0" rIns="0" bIns="0" rtlCol="0">
                <a:spAutoFit/>
              </a:bodyPr>
              <a:lstStyle/>
              <a:p>
                <a14:m>
                  <m:oMath xmlns:m="http://schemas.openxmlformats.org/officeDocument/2006/math">
                    <m:sSub>
                      <m:sSubPr>
                        <m:ctrlPr>
                          <a:rPr lang="en-US" sz="2000" i="1" smtClean="0">
                            <a:latin typeface="Cambria Math" panose="02040503050406030204" pitchFamily="18" charset="0"/>
                          </a:rPr>
                        </m:ctrlPr>
                      </m:sSubPr>
                      <m:e>
                        <m:d>
                          <m:dPr>
                            <m:begChr m:val="["/>
                            <m:endChr m:val="]"/>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𝑎</m:t>
                                </m:r>
                                <m:r>
                                  <a:rPr lang="en-US" sz="2000" b="0" i="1" smtClean="0">
                                    <a:latin typeface="Cambria Math" panose="02040503050406030204" pitchFamily="18" charset="0"/>
                                  </a:rPr>
                                  <m:t>𝑏𝑐</m:t>
                                </m:r>
                              </m:sub>
                            </m:sSub>
                          </m:e>
                        </m:d>
                      </m:e>
                      <m:sub>
                        <m:r>
                          <a:rPr lang="en-US" sz="2000" b="0" i="1" smtClean="0">
                            <a:latin typeface="Cambria Math" panose="02040503050406030204" pitchFamily="18" charset="0"/>
                          </a:rPr>
                          <m:t>𝑛</m:t>
                        </m:r>
                      </m:sub>
                    </m:sSub>
                  </m:oMath>
                </a14:m>
                <a:r>
                  <a:rPr lang="en-US" sz="2000" dirty="0"/>
                  <a:t>=</a:t>
                </a:r>
                <a14:m>
                  <m:oMath xmlns:m="http://schemas.openxmlformats.org/officeDocument/2006/math">
                    <m:r>
                      <a:rPr lang="en-US" sz="2000" i="1" dirty="0" smtClean="0">
                        <a:latin typeface="Cambria Math" panose="02040503050406030204" pitchFamily="18" charset="0"/>
                      </a:rPr>
                      <m:t>[</m:t>
                    </m:r>
                    <m:r>
                      <a:rPr lang="en-US" sz="2000" b="0" i="1" dirty="0" smtClean="0">
                        <a:latin typeface="Cambria Math" panose="02040503050406030204" pitchFamily="18" charset="0"/>
                      </a:rPr>
                      <m:t>𝑐</m:t>
                    </m:r>
                    <m:r>
                      <a:rPr lang="en-US" sz="2000" b="0" i="1" dirty="0" smtClean="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m:t>
                        </m:r>
                        <m:d>
                          <m:dPr>
                            <m:begChr m:val="["/>
                            <m:endChr m:val="]"/>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𝑉𝐿𝐺</m:t>
                                </m:r>
                              </m:e>
                              <m:sub>
                                <m:r>
                                  <a:rPr lang="en-US" sz="2000" i="1">
                                    <a:latin typeface="Cambria Math" panose="02040503050406030204" pitchFamily="18" charset="0"/>
                                  </a:rPr>
                                  <m:t>𝑎𝑏𝑐</m:t>
                                </m:r>
                              </m:sub>
                            </m:sSub>
                          </m:e>
                        </m:d>
                      </m:e>
                      <m:sub>
                        <m:r>
                          <a:rPr lang="en-US" sz="2000" i="1">
                            <a:latin typeface="Cambria Math" panose="02040503050406030204" pitchFamily="18" charset="0"/>
                          </a:rPr>
                          <m:t>𝑚</m:t>
                        </m:r>
                      </m:sub>
                    </m:sSub>
                  </m:oMath>
                </a14:m>
                <a:r>
                  <a:rPr lang="en-US" sz="2000" dirty="0"/>
                  <a:t>+</a:t>
                </a:r>
                <a14:m>
                  <m:oMath xmlns:m="http://schemas.openxmlformats.org/officeDocument/2006/math">
                    <m:r>
                      <a:rPr lang="en-US" sz="2000" b="0" i="1" smtClean="0">
                        <a:latin typeface="Cambria Math" panose="02040503050406030204" pitchFamily="18" charset="0"/>
                      </a:rPr>
                      <m:t>[</m:t>
                    </m:r>
                    <m:r>
                      <a:rPr lang="en-US" sz="2000" b="0" i="1" smtClean="0">
                        <a:latin typeface="Cambria Math" panose="02040503050406030204" pitchFamily="18" charset="0"/>
                      </a:rPr>
                      <m:t>𝑑</m:t>
                    </m:r>
                    <m:r>
                      <a:rPr lang="en-US" sz="2000" b="0" i="1" smtClean="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m:t>
                        </m:r>
                        <m:d>
                          <m:dPr>
                            <m:begChr m:val="["/>
                            <m:endChr m:val="]"/>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𝑎𝑏𝑐</m:t>
                                </m:r>
                              </m:sub>
                            </m:sSub>
                          </m:e>
                        </m:d>
                      </m:e>
                      <m:sub>
                        <m:r>
                          <a:rPr lang="en-US" sz="2000" i="1">
                            <a:latin typeface="Cambria Math" panose="02040503050406030204" pitchFamily="18" charset="0"/>
                          </a:rPr>
                          <m:t>𝑚</m:t>
                        </m:r>
                      </m:sub>
                    </m:sSub>
                  </m:oMath>
                </a14:m>
                <a:endParaRPr lang="en-US" sz="2000" dirty="0"/>
              </a:p>
            </p:txBody>
          </p:sp>
        </mc:Choice>
        <mc:Fallback xmlns="">
          <p:sp>
            <p:nvSpPr>
              <p:cNvPr id="12" name="TextBox 11"/>
              <p:cNvSpPr txBox="1">
                <a:spLocks noRot="1" noChangeAspect="1" noMove="1" noResize="1" noEditPoints="1" noAdjustHandles="1" noChangeArrowheads="1" noChangeShapeType="1" noTextEdit="1"/>
              </p:cNvSpPr>
              <p:nvPr/>
            </p:nvSpPr>
            <p:spPr>
              <a:xfrm>
                <a:off x="2399231" y="3045023"/>
                <a:ext cx="3993081" cy="307777"/>
              </a:xfrm>
              <a:prstGeom prst="rect">
                <a:avLst/>
              </a:prstGeom>
              <a:blipFill>
                <a:blip r:embed="rId3"/>
                <a:stretch>
                  <a:fillRect t="-26000" r="-153" b="-50000"/>
                </a:stretch>
              </a:blipFill>
            </p:spPr>
            <p:txBody>
              <a:bodyPr/>
              <a:lstStyle/>
              <a:p>
                <a:r>
                  <a:rPr lang="en-US">
                    <a:noFill/>
                  </a:rPr>
                  <a:t> </a:t>
                </a:r>
              </a:p>
            </p:txBody>
          </p:sp>
        </mc:Fallback>
      </mc:AlternateContent>
      <p:sp>
        <p:nvSpPr>
          <p:cNvPr id="13" name="TextBox 12"/>
          <p:cNvSpPr txBox="1"/>
          <p:nvPr/>
        </p:nvSpPr>
        <p:spPr>
          <a:xfrm>
            <a:off x="7924194" y="3028890"/>
            <a:ext cx="724878" cy="400110"/>
          </a:xfrm>
          <a:prstGeom prst="rect">
            <a:avLst/>
          </a:prstGeom>
          <a:noFill/>
        </p:spPr>
        <p:txBody>
          <a:bodyPr wrap="none" rtlCol="0">
            <a:spAutoFit/>
          </a:bodyPr>
          <a:lstStyle/>
          <a:p>
            <a:r>
              <a:rPr lang="en-US" sz="2000" dirty="0"/>
              <a:t>(16a)</a:t>
            </a:r>
          </a:p>
        </p:txBody>
      </p:sp>
      <p:sp>
        <p:nvSpPr>
          <p:cNvPr id="14" name="Rectangle 13"/>
          <p:cNvSpPr/>
          <p:nvPr/>
        </p:nvSpPr>
        <p:spPr>
          <a:xfrm>
            <a:off x="76200" y="3473469"/>
            <a:ext cx="8943535" cy="677108"/>
          </a:xfrm>
          <a:prstGeom prst="rect">
            <a:avLst/>
          </a:prstGeom>
        </p:spPr>
        <p:txBody>
          <a:bodyPr wrap="square">
            <a:spAutoFit/>
          </a:bodyPr>
          <a:lstStyle/>
          <a:p>
            <a:pPr algn="just"/>
            <a:r>
              <a:rPr lang="en-US" sz="1900" dirty="0">
                <a:solidFill>
                  <a:srgbClr val="000000"/>
                </a:solidFill>
              </a:rPr>
              <a:t>Recall that for all practical purposes the [</a:t>
            </a:r>
            <a:r>
              <a:rPr lang="en-US" sz="1900" i="1" dirty="0">
                <a:solidFill>
                  <a:srgbClr val="000000"/>
                </a:solidFill>
              </a:rPr>
              <a:t>c</a:t>
            </a:r>
            <a:r>
              <a:rPr lang="en-US" sz="1900" dirty="0">
                <a:solidFill>
                  <a:srgbClr val="000000"/>
                </a:solidFill>
              </a:rPr>
              <a:t>] matrix is zero so Equation (16a) is simplified to be</a:t>
            </a:r>
          </a:p>
        </p:txBody>
      </p:sp>
      <mc:AlternateContent xmlns:mc="http://schemas.openxmlformats.org/markup-compatibility/2006" xmlns:a14="http://schemas.microsoft.com/office/drawing/2010/main">
        <mc:Choice Requires="a14">
          <p:sp>
            <p:nvSpPr>
              <p:cNvPr id="15" name="TextBox 14"/>
              <p:cNvSpPr txBox="1"/>
              <p:nvPr/>
            </p:nvSpPr>
            <p:spPr>
              <a:xfrm>
                <a:off x="3462741" y="4071887"/>
                <a:ext cx="2196883" cy="307777"/>
              </a:xfrm>
              <a:prstGeom prst="rect">
                <a:avLst/>
              </a:prstGeom>
              <a:noFill/>
            </p:spPr>
            <p:txBody>
              <a:bodyPr wrap="none" lIns="0" tIns="0" rIns="0" bIns="0" rtlCol="0">
                <a:spAutoFit/>
              </a:bodyPr>
              <a:lstStyle/>
              <a:p>
                <a14:m>
                  <m:oMath xmlns:m="http://schemas.openxmlformats.org/officeDocument/2006/math">
                    <m:sSub>
                      <m:sSubPr>
                        <m:ctrlPr>
                          <a:rPr lang="en-US" sz="2000" i="1" smtClean="0">
                            <a:latin typeface="Cambria Math" panose="02040503050406030204" pitchFamily="18" charset="0"/>
                          </a:rPr>
                        </m:ctrlPr>
                      </m:sSubPr>
                      <m:e>
                        <m:d>
                          <m:dPr>
                            <m:begChr m:val="["/>
                            <m:endChr m:val="]"/>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𝑎</m:t>
                                </m:r>
                                <m:r>
                                  <a:rPr lang="en-US" sz="2000" b="0" i="1" smtClean="0">
                                    <a:latin typeface="Cambria Math" panose="02040503050406030204" pitchFamily="18" charset="0"/>
                                  </a:rPr>
                                  <m:t>𝑏𝑐</m:t>
                                </m:r>
                              </m:sub>
                            </m:sSub>
                          </m:e>
                        </m:d>
                      </m:e>
                      <m:sub>
                        <m:r>
                          <a:rPr lang="en-US" sz="2000" b="0" i="1" smtClean="0">
                            <a:latin typeface="Cambria Math" panose="02040503050406030204" pitchFamily="18" charset="0"/>
                          </a:rPr>
                          <m:t>𝑛</m:t>
                        </m:r>
                      </m:sub>
                    </m:sSub>
                  </m:oMath>
                </a14:m>
                <a:r>
                  <a:rPr lang="en-US" sz="2000" dirty="0"/>
                  <a:t>=</a:t>
                </a:r>
                <a14:m>
                  <m:oMath xmlns:m="http://schemas.openxmlformats.org/officeDocument/2006/math">
                    <m:r>
                      <a:rPr lang="en-US" sz="2000" b="0" i="0" smtClean="0">
                        <a:latin typeface="Cambria Math" panose="02040503050406030204" pitchFamily="18" charset="0"/>
                      </a:rPr>
                      <m:t>[</m:t>
                    </m:r>
                    <m:r>
                      <a:rPr lang="en-US" sz="2000" b="0" i="1" smtClean="0">
                        <a:latin typeface="Cambria Math" panose="02040503050406030204" pitchFamily="18" charset="0"/>
                      </a:rPr>
                      <m:t>𝑑</m:t>
                    </m:r>
                    <m:r>
                      <a:rPr lang="en-US" sz="2000" b="0" i="1" smtClean="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m:t>
                        </m:r>
                        <m:d>
                          <m:dPr>
                            <m:begChr m:val="["/>
                            <m:endChr m:val="]"/>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𝑎𝑏𝑐</m:t>
                                </m:r>
                              </m:sub>
                            </m:sSub>
                          </m:e>
                        </m:d>
                      </m:e>
                      <m:sub>
                        <m:r>
                          <a:rPr lang="en-US" sz="2000" i="1">
                            <a:latin typeface="Cambria Math" panose="02040503050406030204" pitchFamily="18" charset="0"/>
                          </a:rPr>
                          <m:t>𝑚</m:t>
                        </m:r>
                      </m:sub>
                    </m:sSub>
                  </m:oMath>
                </a14:m>
                <a:endParaRPr lang="en-US" sz="2000" dirty="0"/>
              </a:p>
            </p:txBody>
          </p:sp>
        </mc:Choice>
        <mc:Fallback xmlns="">
          <p:sp>
            <p:nvSpPr>
              <p:cNvPr id="15" name="TextBox 14"/>
              <p:cNvSpPr txBox="1">
                <a:spLocks noRot="1" noChangeAspect="1" noMove="1" noResize="1" noEditPoints="1" noAdjustHandles="1" noChangeArrowheads="1" noChangeShapeType="1" noTextEdit="1"/>
              </p:cNvSpPr>
              <p:nvPr/>
            </p:nvSpPr>
            <p:spPr>
              <a:xfrm>
                <a:off x="3462741" y="4071887"/>
                <a:ext cx="2196883" cy="307777"/>
              </a:xfrm>
              <a:prstGeom prst="rect">
                <a:avLst/>
              </a:prstGeom>
              <a:blipFill>
                <a:blip r:embed="rId4"/>
                <a:stretch>
                  <a:fillRect t="-26000" r="-1389" b="-50000"/>
                </a:stretch>
              </a:blipFill>
            </p:spPr>
            <p:txBody>
              <a:bodyPr/>
              <a:lstStyle/>
              <a:p>
                <a:r>
                  <a:rPr lang="en-US">
                    <a:noFill/>
                  </a:rPr>
                  <a:t> </a:t>
                </a:r>
              </a:p>
            </p:txBody>
          </p:sp>
        </mc:Fallback>
      </mc:AlternateContent>
      <p:sp>
        <p:nvSpPr>
          <p:cNvPr id="16" name="TextBox 15"/>
          <p:cNvSpPr txBox="1"/>
          <p:nvPr/>
        </p:nvSpPr>
        <p:spPr>
          <a:xfrm>
            <a:off x="7924194" y="4095690"/>
            <a:ext cx="739305" cy="400110"/>
          </a:xfrm>
          <a:prstGeom prst="rect">
            <a:avLst/>
          </a:prstGeom>
          <a:noFill/>
        </p:spPr>
        <p:txBody>
          <a:bodyPr wrap="none" rtlCol="0">
            <a:spAutoFit/>
          </a:bodyPr>
          <a:lstStyle/>
          <a:p>
            <a:r>
              <a:rPr lang="en-US" sz="2000" dirty="0"/>
              <a:t>(16b)</a:t>
            </a:r>
          </a:p>
        </p:txBody>
      </p:sp>
      <p:sp>
        <p:nvSpPr>
          <p:cNvPr id="17" name="Rectangle 16"/>
          <p:cNvSpPr/>
          <p:nvPr/>
        </p:nvSpPr>
        <p:spPr>
          <a:xfrm>
            <a:off x="104335" y="4514671"/>
            <a:ext cx="8991600" cy="1554272"/>
          </a:xfrm>
          <a:prstGeom prst="rect">
            <a:avLst/>
          </a:prstGeom>
        </p:spPr>
        <p:txBody>
          <a:bodyPr wrap="square">
            <a:spAutoFit/>
          </a:bodyPr>
          <a:lstStyle/>
          <a:p>
            <a:pPr algn="just"/>
            <a:r>
              <a:rPr lang="en-US" sz="1900" dirty="0">
                <a:solidFill>
                  <a:srgbClr val="000000"/>
                </a:solidFill>
              </a:rPr>
              <a:t>After the first forward and backward sweeps, </a:t>
            </a:r>
            <a:r>
              <a:rPr lang="en-US" sz="1900" dirty="0"/>
              <a:t>the new load voltages are computed using the most recent currents</a:t>
            </a:r>
            <a:r>
              <a:rPr lang="en-US" sz="1900" dirty="0">
                <a:solidFill>
                  <a:srgbClr val="000000"/>
                </a:solidFill>
              </a:rPr>
              <a:t>. Also, the load/shunt device currents should be updated using the most recent voltages before moving to backward sweep. The forward and backward sweeps continue until the error between the new and previous load voltages is within a specified tolerance. </a:t>
            </a:r>
          </a:p>
        </p:txBody>
      </p:sp>
      <p:sp>
        <p:nvSpPr>
          <p:cNvPr id="18" name="Text Placeholder 4"/>
          <p:cNvSpPr>
            <a:spLocks noGrp="1"/>
          </p:cNvSpPr>
          <p:nvPr/>
        </p:nvSpPr>
        <p:spPr bwMode="auto">
          <a:xfrm>
            <a:off x="6400800" y="6367624"/>
            <a:ext cx="243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spcBef>
                <a:spcPct val="20000"/>
              </a:spcBef>
              <a:spcAft>
                <a:spcPct val="0"/>
              </a:spcAft>
              <a:buClr>
                <a:srgbClr val="CE1126"/>
              </a:buClr>
              <a:buSzPct val="80000"/>
              <a:buFont typeface="Times" charset="0"/>
              <a:buNone/>
              <a:defRPr sz="1600" b="1" i="0" baseline="0">
                <a:solidFill>
                  <a:schemeClr val="bg1"/>
                </a:solidFill>
                <a:latin typeface="Univers 65" charset="0"/>
                <a:ea typeface="Univers 65" charset="0"/>
                <a:cs typeface="Univers 65" charset="0"/>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r>
              <a:rPr lang="en-US" dirty="0" err="1"/>
              <a:t>ECpE</a:t>
            </a:r>
            <a:r>
              <a:rPr lang="en-US" dirty="0"/>
              <a:t> Department</a:t>
            </a:r>
          </a:p>
          <a:p>
            <a:endParaRPr lang="en-US" dirty="0"/>
          </a:p>
        </p:txBody>
      </p:sp>
    </p:spTree>
    <p:extLst>
      <p:ext uri="{BB962C8B-B14F-4D97-AF65-F5344CB8AC3E}">
        <p14:creationId xmlns:p14="http://schemas.microsoft.com/office/powerpoint/2010/main" val="4153325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Modified “Ladder” Iterative Technique</a:t>
            </a:r>
            <a:r>
              <a:rPr lang="en-US" sz="3600" dirty="0"/>
              <a:t/>
            </a:r>
            <a:br>
              <a:rPr lang="en-US" sz="3600" dirty="0"/>
            </a:br>
            <a:endParaRPr lang="en-US" dirty="0"/>
          </a:p>
        </p:txBody>
      </p:sp>
      <p:sp>
        <p:nvSpPr>
          <p:cNvPr id="4" name="Slide Number Placeholder 3"/>
          <p:cNvSpPr>
            <a:spLocks noGrp="1"/>
          </p:cNvSpPr>
          <p:nvPr>
            <p:ph type="sldNum" sz="quarter" idx="12"/>
          </p:nvPr>
        </p:nvSpPr>
        <p:spPr/>
        <p:txBody>
          <a:bodyPr/>
          <a:lstStyle/>
          <a:p>
            <a:fld id="{5B7A2384-8C5D-49F6-8259-B9A64ECD4852}" type="slidenum">
              <a:rPr lang="en-US" smtClean="0"/>
              <a:t>11</a:t>
            </a:fld>
            <a:endParaRPr lang="en-US" dirty="0"/>
          </a:p>
        </p:txBody>
      </p:sp>
      <p:sp>
        <p:nvSpPr>
          <p:cNvPr id="5" name="Rectangle 4"/>
          <p:cNvSpPr/>
          <p:nvPr/>
        </p:nvSpPr>
        <p:spPr>
          <a:xfrm>
            <a:off x="152400" y="873711"/>
            <a:ext cx="4953000" cy="5078313"/>
          </a:xfrm>
          <a:prstGeom prst="rect">
            <a:avLst/>
          </a:prstGeom>
        </p:spPr>
        <p:txBody>
          <a:bodyPr wrap="square">
            <a:spAutoFit/>
          </a:bodyPr>
          <a:lstStyle/>
          <a:p>
            <a:pPr marL="342900" indent="-342900" algn="just">
              <a:buFont typeface="Arial" panose="020B0604020202020204" pitchFamily="34" charset="0"/>
              <a:buChar char="•"/>
            </a:pPr>
            <a:r>
              <a:rPr lang="en-US" sz="1800" dirty="0">
                <a:solidFill>
                  <a:srgbClr val="000000"/>
                </a:solidFill>
              </a:rPr>
              <a:t>With reference to Fig.5, nodes 4, 10, 5, and 7 are referred to as “junction nodes.” In both the forward and backward sweeps, the junction nodes must be recognized. In the forward sweep, the voltages at all nodes down the lines from the junction nodes must be computed. In the backward sweeps, the currents at the junction nodes must be summed before proceeding toward the source. </a:t>
            </a:r>
          </a:p>
          <a:p>
            <a:pPr marL="342900" indent="-342900" algn="just">
              <a:buFont typeface="Arial" panose="020B0604020202020204" pitchFamily="34" charset="0"/>
              <a:buChar char="•"/>
            </a:pPr>
            <a:r>
              <a:rPr lang="en-US" sz="1800" dirty="0">
                <a:solidFill>
                  <a:srgbClr val="000000"/>
                </a:solidFill>
              </a:rPr>
              <a:t>The “node” currents may be three phase, two phase, or single phase and consist of the sum of the spot load currents and one-half of the distributed load currents (if any) at the node plus the capacitor current (if any) at the node. It is possible that at a given node the distributed load can be one-half of the distributed load in the “from” segment plus one-half of the distributed load in the “to” segment.</a:t>
            </a:r>
          </a:p>
        </p:txBody>
      </p:sp>
      <p:pic>
        <p:nvPicPr>
          <p:cNvPr id="18" name="Picture 17"/>
          <p:cNvPicPr>
            <a:picLocks noChangeAspect="1"/>
          </p:cNvPicPr>
          <p:nvPr/>
        </p:nvPicPr>
        <p:blipFill>
          <a:blip r:embed="rId2"/>
          <a:stretch>
            <a:fillRect/>
          </a:stretch>
        </p:blipFill>
        <p:spPr>
          <a:xfrm>
            <a:off x="5201529" y="1143000"/>
            <a:ext cx="3790070" cy="3241089"/>
          </a:xfrm>
          <a:prstGeom prst="rect">
            <a:avLst/>
          </a:prstGeom>
        </p:spPr>
      </p:pic>
      <p:sp>
        <p:nvSpPr>
          <p:cNvPr id="19" name="TextBox 18"/>
          <p:cNvSpPr txBox="1"/>
          <p:nvPr/>
        </p:nvSpPr>
        <p:spPr>
          <a:xfrm>
            <a:off x="5498185" y="4518650"/>
            <a:ext cx="3196757" cy="369332"/>
          </a:xfrm>
          <a:prstGeom prst="rect">
            <a:avLst/>
          </a:prstGeom>
          <a:noFill/>
        </p:spPr>
        <p:txBody>
          <a:bodyPr wrap="square" rtlCol="0">
            <a:spAutoFit/>
          </a:bodyPr>
          <a:lstStyle/>
          <a:p>
            <a:pPr algn="ctr"/>
            <a:r>
              <a:rPr lang="en-US" sz="1800" dirty="0"/>
              <a:t>Fig.5 Typical distribution feeder</a:t>
            </a:r>
          </a:p>
        </p:txBody>
      </p:sp>
      <p:sp>
        <p:nvSpPr>
          <p:cNvPr id="7" name="Text Placeholder 4"/>
          <p:cNvSpPr>
            <a:spLocks noGrp="1"/>
          </p:cNvSpPr>
          <p:nvPr/>
        </p:nvSpPr>
        <p:spPr bwMode="auto">
          <a:xfrm>
            <a:off x="6400800" y="6367624"/>
            <a:ext cx="243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spcBef>
                <a:spcPct val="20000"/>
              </a:spcBef>
              <a:spcAft>
                <a:spcPct val="0"/>
              </a:spcAft>
              <a:buClr>
                <a:srgbClr val="CE1126"/>
              </a:buClr>
              <a:buSzPct val="80000"/>
              <a:buFont typeface="Times" charset="0"/>
              <a:buNone/>
              <a:defRPr sz="1600" b="1" i="0" baseline="0">
                <a:solidFill>
                  <a:schemeClr val="bg1"/>
                </a:solidFill>
                <a:latin typeface="Univers 65" charset="0"/>
                <a:ea typeface="Univers 65" charset="0"/>
                <a:cs typeface="Univers 65" charset="0"/>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r>
              <a:rPr lang="en-US" dirty="0" err="1"/>
              <a:t>ECpE</a:t>
            </a:r>
            <a:r>
              <a:rPr lang="en-US" dirty="0"/>
              <a:t> Department</a:t>
            </a:r>
          </a:p>
          <a:p>
            <a:endParaRPr lang="en-US" dirty="0"/>
          </a:p>
        </p:txBody>
      </p:sp>
    </p:spTree>
    <p:extLst>
      <p:ext uri="{BB962C8B-B14F-4D97-AF65-F5344CB8AC3E}">
        <p14:creationId xmlns:p14="http://schemas.microsoft.com/office/powerpoint/2010/main" val="3093452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660238"/>
          </a:xfrm>
        </p:spPr>
        <p:txBody>
          <a:bodyPr/>
          <a:lstStyle/>
          <a:p>
            <a:r>
              <a:rPr lang="en-US" sz="2800" dirty="0"/>
              <a:t>Modified “Ladder” Iterative Technique</a:t>
            </a:r>
            <a:endParaRPr lang="en-US" dirty="0"/>
          </a:p>
        </p:txBody>
      </p:sp>
      <p:sp>
        <p:nvSpPr>
          <p:cNvPr id="4" name="Slide Number Placeholder 3"/>
          <p:cNvSpPr>
            <a:spLocks noGrp="1"/>
          </p:cNvSpPr>
          <p:nvPr>
            <p:ph type="sldNum" sz="quarter" idx="12"/>
          </p:nvPr>
        </p:nvSpPr>
        <p:spPr/>
        <p:txBody>
          <a:bodyPr/>
          <a:lstStyle/>
          <a:p>
            <a:fld id="{5B7A2384-8C5D-49F6-8259-B9A64ECD4852}" type="slidenum">
              <a:rPr lang="en-US" smtClean="0"/>
              <a:t>12</a:t>
            </a:fld>
            <a:endParaRPr lang="en-US" dirty="0"/>
          </a:p>
        </p:txBody>
      </p:sp>
      <p:sp>
        <p:nvSpPr>
          <p:cNvPr id="3" name="Rectangle 2"/>
          <p:cNvSpPr/>
          <p:nvPr/>
        </p:nvSpPr>
        <p:spPr>
          <a:xfrm>
            <a:off x="152400" y="812638"/>
            <a:ext cx="8839200" cy="400110"/>
          </a:xfrm>
          <a:prstGeom prst="rect">
            <a:avLst/>
          </a:prstGeom>
        </p:spPr>
        <p:txBody>
          <a:bodyPr wrap="square">
            <a:spAutoFit/>
          </a:bodyPr>
          <a:lstStyle/>
          <a:p>
            <a:r>
              <a:rPr lang="en-US" sz="2000" dirty="0">
                <a:solidFill>
                  <a:srgbClr val="000000"/>
                </a:solidFill>
              </a:rPr>
              <a:t>A simple flowchart of the program that is used in other chapters is shown in Fig.6.</a:t>
            </a:r>
          </a:p>
        </p:txBody>
      </p:sp>
      <p:pic>
        <p:nvPicPr>
          <p:cNvPr id="8" name="Picture 7"/>
          <p:cNvPicPr>
            <a:picLocks noChangeAspect="1"/>
          </p:cNvPicPr>
          <p:nvPr/>
        </p:nvPicPr>
        <p:blipFill>
          <a:blip r:embed="rId3"/>
          <a:stretch>
            <a:fillRect/>
          </a:stretch>
        </p:blipFill>
        <p:spPr>
          <a:xfrm>
            <a:off x="2667000" y="1233003"/>
            <a:ext cx="4038600" cy="4627047"/>
          </a:xfrm>
          <a:prstGeom prst="rect">
            <a:avLst/>
          </a:prstGeom>
        </p:spPr>
      </p:pic>
      <p:sp>
        <p:nvSpPr>
          <p:cNvPr id="9" name="TextBox 8"/>
          <p:cNvSpPr txBox="1"/>
          <p:nvPr/>
        </p:nvSpPr>
        <p:spPr>
          <a:xfrm>
            <a:off x="1562100" y="5695890"/>
            <a:ext cx="6248400" cy="369332"/>
          </a:xfrm>
          <a:prstGeom prst="rect">
            <a:avLst/>
          </a:prstGeom>
          <a:noFill/>
        </p:spPr>
        <p:txBody>
          <a:bodyPr wrap="square" rtlCol="0">
            <a:spAutoFit/>
          </a:bodyPr>
          <a:lstStyle/>
          <a:p>
            <a:pPr algn="ctr"/>
            <a:r>
              <a:rPr lang="en-US" sz="1800" dirty="0"/>
              <a:t>Fig.6 Simple modified ladder flowchart</a:t>
            </a:r>
          </a:p>
        </p:txBody>
      </p:sp>
      <p:sp>
        <p:nvSpPr>
          <p:cNvPr id="7" name="Text Placeholder 4"/>
          <p:cNvSpPr>
            <a:spLocks noGrp="1"/>
          </p:cNvSpPr>
          <p:nvPr/>
        </p:nvSpPr>
        <p:spPr bwMode="auto">
          <a:xfrm>
            <a:off x="6400800" y="6367624"/>
            <a:ext cx="243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spcBef>
                <a:spcPct val="20000"/>
              </a:spcBef>
              <a:spcAft>
                <a:spcPct val="0"/>
              </a:spcAft>
              <a:buClr>
                <a:srgbClr val="CE1126"/>
              </a:buClr>
              <a:buSzPct val="80000"/>
              <a:buFont typeface="Times" charset="0"/>
              <a:buNone/>
              <a:defRPr sz="1600" b="1" i="0" baseline="0">
                <a:solidFill>
                  <a:schemeClr val="bg1"/>
                </a:solidFill>
                <a:latin typeface="Univers 65" charset="0"/>
                <a:ea typeface="Univers 65" charset="0"/>
                <a:cs typeface="Univers 65" charset="0"/>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r>
              <a:rPr lang="en-US" dirty="0" err="1"/>
              <a:t>ECpE</a:t>
            </a:r>
            <a:r>
              <a:rPr lang="en-US" dirty="0"/>
              <a:t> Department</a:t>
            </a:r>
          </a:p>
          <a:p>
            <a:endParaRPr lang="en-US" dirty="0"/>
          </a:p>
        </p:txBody>
      </p:sp>
    </p:spTree>
    <p:extLst>
      <p:ext uri="{BB962C8B-B14F-4D97-AF65-F5344CB8AC3E}">
        <p14:creationId xmlns:p14="http://schemas.microsoft.com/office/powerpoint/2010/main" val="290796633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762000"/>
          </a:xfrm>
        </p:spPr>
        <p:txBody>
          <a:bodyPr/>
          <a:lstStyle/>
          <a:p>
            <a:r>
              <a:rPr lang="en-US" sz="2800" dirty="0"/>
              <a:t>General Feeder Modeling</a:t>
            </a:r>
          </a:p>
        </p:txBody>
      </p:sp>
      <p:sp>
        <p:nvSpPr>
          <p:cNvPr id="3" name="Content Placeholder 2"/>
          <p:cNvSpPr>
            <a:spLocks noGrp="1"/>
          </p:cNvSpPr>
          <p:nvPr>
            <p:ph idx="1"/>
          </p:nvPr>
        </p:nvSpPr>
        <p:spPr/>
        <p:txBody>
          <a:bodyPr/>
          <a:lstStyle/>
          <a:p>
            <a:pPr>
              <a:buClrTx/>
            </a:pPr>
            <a:r>
              <a:rPr lang="en-US" sz="2800" dirty="0">
                <a:solidFill>
                  <a:schemeClr val="tx1"/>
                </a:solidFill>
                <a:latin typeface="Times" panose="02020603050405020304" pitchFamily="18" charset="0"/>
                <a:cs typeface="Times" panose="02020603050405020304" pitchFamily="18" charset="0"/>
              </a:rPr>
              <a:t>How to calculate [A], [B], [c], [d] matrices for different components (lines, transformers, voltage regulators)?</a:t>
            </a:r>
          </a:p>
          <a:p>
            <a:pPr>
              <a:buClrTx/>
            </a:pPr>
            <a:endParaRPr lang="en-US" sz="2800" dirty="0">
              <a:solidFill>
                <a:schemeClr val="tx1"/>
              </a:solidFill>
              <a:latin typeface="Times" panose="02020603050405020304" pitchFamily="18" charset="0"/>
              <a:cs typeface="Times" panose="02020603050405020304" pitchFamily="18" charset="0"/>
            </a:endParaRPr>
          </a:p>
          <a:p>
            <a:pPr>
              <a:buClrTx/>
            </a:pPr>
            <a:r>
              <a:rPr lang="en-US" sz="2800" dirty="0">
                <a:solidFill>
                  <a:schemeClr val="tx1"/>
                </a:solidFill>
                <a:latin typeface="Times" panose="02020603050405020304" pitchFamily="18" charset="0"/>
                <a:cs typeface="Times" panose="02020603050405020304" pitchFamily="18" charset="0"/>
              </a:rPr>
              <a:t>How to model shunt devices (loads, capacitor banks)?</a:t>
            </a:r>
          </a:p>
          <a:p>
            <a:pPr>
              <a:buClrTx/>
            </a:pPr>
            <a:endParaRPr lang="en-US" sz="2800" dirty="0">
              <a:solidFill>
                <a:schemeClr val="tx1"/>
              </a:solidFill>
              <a:latin typeface="Times" panose="02020603050405020304" pitchFamily="18" charset="0"/>
              <a:cs typeface="Times" panose="02020603050405020304" pitchFamily="18" charset="0"/>
            </a:endParaRPr>
          </a:p>
          <a:p>
            <a:pPr>
              <a:buClrTx/>
            </a:pPr>
            <a:r>
              <a:rPr lang="en-US" sz="2800" dirty="0">
                <a:solidFill>
                  <a:schemeClr val="tx1"/>
                </a:solidFill>
                <a:latin typeface="Times" panose="02020603050405020304" pitchFamily="18" charset="0"/>
                <a:cs typeface="Times" panose="02020603050405020304" pitchFamily="18" charset="0"/>
              </a:rPr>
              <a:t>Let’s start with lines (including overhead lines and underground cables) </a:t>
            </a:r>
          </a:p>
          <a:p>
            <a:endParaRPr lang="en-US" dirty="0"/>
          </a:p>
        </p:txBody>
      </p:sp>
      <p:sp>
        <p:nvSpPr>
          <p:cNvPr id="4" name="Slide Number Placeholder 3"/>
          <p:cNvSpPr>
            <a:spLocks noGrp="1"/>
          </p:cNvSpPr>
          <p:nvPr>
            <p:ph type="sldNum" sz="quarter" idx="12"/>
          </p:nvPr>
        </p:nvSpPr>
        <p:spPr/>
        <p:txBody>
          <a:bodyPr/>
          <a:lstStyle/>
          <a:p>
            <a:fld id="{5B7A2384-8C5D-49F6-8259-B9A64ECD4852}" type="slidenum">
              <a:rPr lang="en-US" smtClean="0"/>
              <a:t>13</a:t>
            </a:fld>
            <a:endParaRPr lang="en-US" dirty="0"/>
          </a:p>
        </p:txBody>
      </p:sp>
      <p:sp>
        <p:nvSpPr>
          <p:cNvPr id="5" name="Text Placeholder 4"/>
          <p:cNvSpPr>
            <a:spLocks noGrp="1"/>
          </p:cNvSpPr>
          <p:nvPr/>
        </p:nvSpPr>
        <p:spPr bwMode="auto">
          <a:xfrm>
            <a:off x="6400800" y="6367624"/>
            <a:ext cx="243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spcBef>
                <a:spcPct val="20000"/>
              </a:spcBef>
              <a:spcAft>
                <a:spcPct val="0"/>
              </a:spcAft>
              <a:buClr>
                <a:srgbClr val="CE1126"/>
              </a:buClr>
              <a:buSzPct val="80000"/>
              <a:buFont typeface="Times" charset="0"/>
              <a:buNone/>
              <a:defRPr sz="1600" b="1" i="0" baseline="0">
                <a:solidFill>
                  <a:schemeClr val="bg1"/>
                </a:solidFill>
                <a:latin typeface="Univers 65" charset="0"/>
                <a:ea typeface="Univers 65" charset="0"/>
                <a:cs typeface="Univers 65" charset="0"/>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r>
              <a:rPr lang="en-US" dirty="0" err="1"/>
              <a:t>ECpE</a:t>
            </a:r>
            <a:r>
              <a:rPr lang="en-US" dirty="0"/>
              <a:t> Department</a:t>
            </a:r>
          </a:p>
          <a:p>
            <a:endParaRPr lang="en-US" dirty="0"/>
          </a:p>
        </p:txBody>
      </p:sp>
    </p:spTree>
    <p:extLst>
      <p:ext uri="{BB962C8B-B14F-4D97-AF65-F5344CB8AC3E}">
        <p14:creationId xmlns:p14="http://schemas.microsoft.com/office/powerpoint/2010/main" val="370862428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B7A2384-8C5D-49F6-8259-B9A64ECD4852}" type="slidenum">
              <a:rPr lang="en-US" smtClean="0"/>
              <a:t>14</a:t>
            </a:fld>
            <a:endParaRPr lang="en-US" dirty="0"/>
          </a:p>
        </p:txBody>
      </p:sp>
      <p:sp>
        <p:nvSpPr>
          <p:cNvPr id="5" name="Title 1"/>
          <p:cNvSpPr>
            <a:spLocks noGrp="1"/>
          </p:cNvSpPr>
          <p:nvPr>
            <p:ph idx="1"/>
          </p:nvPr>
        </p:nvSpPr>
        <p:spPr>
          <a:xfrm>
            <a:off x="3200400" y="2743200"/>
            <a:ext cx="3200400" cy="838200"/>
          </a:xfrm>
        </p:spPr>
        <p:txBody>
          <a:bodyPr/>
          <a:lstStyle/>
          <a:p>
            <a:pPr marL="0" indent="0">
              <a:buNone/>
            </a:pPr>
            <a:r>
              <a:rPr lang="en-US" sz="4400" dirty="0">
                <a:solidFill>
                  <a:srgbClr val="C8102E"/>
                </a:solidFill>
                <a:latin typeface="+mj-lt"/>
                <a:ea typeface="+mj-ea"/>
                <a:cs typeface="+mj-cs"/>
              </a:rPr>
              <a:t>Thank You!</a:t>
            </a:r>
          </a:p>
        </p:txBody>
      </p:sp>
      <p:sp>
        <p:nvSpPr>
          <p:cNvPr id="6" name="Text Placeholder 4"/>
          <p:cNvSpPr>
            <a:spLocks noGrp="1"/>
          </p:cNvSpPr>
          <p:nvPr/>
        </p:nvSpPr>
        <p:spPr bwMode="auto">
          <a:xfrm>
            <a:off x="6400800" y="6367624"/>
            <a:ext cx="243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spcBef>
                <a:spcPct val="20000"/>
              </a:spcBef>
              <a:spcAft>
                <a:spcPct val="0"/>
              </a:spcAft>
              <a:buClr>
                <a:srgbClr val="CE1126"/>
              </a:buClr>
              <a:buSzPct val="80000"/>
              <a:buFont typeface="Times" charset="0"/>
              <a:buNone/>
              <a:defRPr sz="1600" b="1" i="0" baseline="0">
                <a:solidFill>
                  <a:schemeClr val="bg1"/>
                </a:solidFill>
                <a:latin typeface="Univers 65" charset="0"/>
                <a:ea typeface="Univers 65" charset="0"/>
                <a:cs typeface="Univers 65" charset="0"/>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r>
              <a:rPr lang="en-US" dirty="0" err="1"/>
              <a:t>ECpE</a:t>
            </a:r>
            <a:r>
              <a:rPr lang="en-US" dirty="0"/>
              <a:t> Department</a:t>
            </a:r>
          </a:p>
          <a:p>
            <a:endParaRPr lang="en-US" dirty="0"/>
          </a:p>
        </p:txBody>
      </p:sp>
    </p:spTree>
    <p:extLst>
      <p:ext uri="{BB962C8B-B14F-4D97-AF65-F5344CB8AC3E}">
        <p14:creationId xmlns:p14="http://schemas.microsoft.com/office/powerpoint/2010/main" val="315809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5730875"/>
            <a:ext cx="2133600" cy="365125"/>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B7A2384-8C5D-49F6-8259-B9A64ECD4852}" type="slidenum">
              <a:rPr kumimoji="0" lang="en-US" sz="1200" b="0" i="0" u="none" strike="noStrike" kern="1200" cap="none" spc="0" normalizeH="0" baseline="0" noProof="0" smtClean="0">
                <a:ln>
                  <a:noFill/>
                </a:ln>
                <a:solidFill>
                  <a:srgbClr val="ACA39A"/>
                </a:solidFill>
                <a:effectLst/>
                <a:uLnTx/>
                <a:uFillTx/>
                <a:latin typeface="Times"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ACA39A"/>
              </a:solidFill>
              <a:effectLst/>
              <a:uLnTx/>
              <a:uFillTx/>
              <a:latin typeface="Times" charset="0"/>
              <a:ea typeface="+mn-ea"/>
              <a:cs typeface="+mn-cs"/>
            </a:endParaRPr>
          </a:p>
        </p:txBody>
      </p:sp>
      <p:sp>
        <p:nvSpPr>
          <p:cNvPr id="9" name="Rectangle 8"/>
          <p:cNvSpPr/>
          <p:nvPr/>
        </p:nvSpPr>
        <p:spPr>
          <a:xfrm>
            <a:off x="1295400" y="1219200"/>
            <a:ext cx="6507893" cy="1169551"/>
          </a:xfrm>
          <a:prstGeom prst="rect">
            <a:avLst/>
          </a:prstGeom>
        </p:spPr>
        <p:txBody>
          <a:bodyPr wrap="square">
            <a:spAutoFit/>
          </a:bodyPr>
          <a:lstStyle/>
          <a:p>
            <a:pPr lvl="0" algn="ctr"/>
            <a:r>
              <a:rPr lang="en-US" sz="3500" b="1" dirty="0">
                <a:solidFill>
                  <a:srgbClr val="C8102E"/>
                </a:solidFill>
                <a:latin typeface="Univers 67 CondensedBold"/>
              </a:rPr>
              <a:t>Distribution Feeder </a:t>
            </a:r>
            <a:r>
              <a:rPr lang="en-US" sz="3500" b="1" dirty="0" smtClean="0">
                <a:solidFill>
                  <a:srgbClr val="C8102E"/>
                </a:solidFill>
                <a:latin typeface="Univers 67 CondensedBold"/>
              </a:rPr>
              <a:t>Modeling </a:t>
            </a:r>
          </a:p>
          <a:p>
            <a:pPr lvl="0" algn="ctr"/>
            <a:r>
              <a:rPr lang="en-US" sz="3500" b="1" dirty="0" smtClean="0">
                <a:solidFill>
                  <a:srgbClr val="C8102E"/>
                </a:solidFill>
                <a:latin typeface="Univers 67 CondensedBold"/>
              </a:rPr>
              <a:t>and </a:t>
            </a:r>
            <a:r>
              <a:rPr lang="en-US" sz="3500" b="1" dirty="0">
                <a:solidFill>
                  <a:srgbClr val="C8102E"/>
                </a:solidFill>
                <a:latin typeface="Univers 67 CondensedBold"/>
              </a:rPr>
              <a:t>Analysis</a:t>
            </a:r>
            <a:endParaRPr kumimoji="0" lang="en-US" sz="3500" b="1" i="0" u="none" strike="noStrike" kern="1200" cap="none" spc="0" normalizeH="0" baseline="0" noProof="0" dirty="0">
              <a:ln>
                <a:noFill/>
              </a:ln>
              <a:solidFill>
                <a:srgbClr val="C8102E"/>
              </a:solidFill>
              <a:effectLst/>
              <a:uLnTx/>
              <a:uFillTx/>
              <a:latin typeface="Univers 67 CondensedBold"/>
            </a:endParaRPr>
          </a:p>
        </p:txBody>
      </p:sp>
      <p:sp>
        <p:nvSpPr>
          <p:cNvPr id="11" name="Rectangle 10"/>
          <p:cNvSpPr/>
          <p:nvPr/>
        </p:nvSpPr>
        <p:spPr>
          <a:xfrm>
            <a:off x="1577546" y="2743200"/>
            <a:ext cx="5943600" cy="954107"/>
          </a:xfrm>
          <a:prstGeom prst="rect">
            <a:avLst/>
          </a:prstGeom>
        </p:spPr>
        <p:txBody>
          <a:bodyPr wrap="square">
            <a:spAutoFit/>
          </a:bodyPr>
          <a:lstStyle/>
          <a:p>
            <a:pPr lvl="0" algn="ctr"/>
            <a:r>
              <a:rPr lang="en-US" sz="2800" dirty="0">
                <a:solidFill>
                  <a:srgbClr val="C8102E"/>
                </a:solidFill>
                <a:latin typeface="Univers 67 CondensedBold"/>
              </a:rPr>
              <a:t>Part I. High-Level Summary of Distribution Feeder Modeling</a:t>
            </a:r>
          </a:p>
        </p:txBody>
      </p:sp>
      <p:sp>
        <p:nvSpPr>
          <p:cNvPr id="14" name="Subtitle 4">
            <a:extLst>
              <a:ext uri="{FF2B5EF4-FFF2-40B4-BE49-F238E27FC236}">
                <a16:creationId xmlns:a16="http://schemas.microsoft.com/office/drawing/2014/main" id="{6E5C1C03-BF52-AA46-AC61-9C4DB6FA2CE7}"/>
              </a:ext>
            </a:extLst>
          </p:cNvPr>
          <p:cNvSpPr txBox="1">
            <a:spLocks/>
          </p:cNvSpPr>
          <p:nvPr/>
        </p:nvSpPr>
        <p:spPr>
          <a:xfrm>
            <a:off x="1600200" y="4343400"/>
            <a:ext cx="6400800" cy="1066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fontAlgn="auto">
              <a:spcAft>
                <a:spcPts val="0"/>
              </a:spcAft>
            </a:pPr>
            <a:r>
              <a:rPr lang="en-US" sz="2000" dirty="0">
                <a:solidFill>
                  <a:prstClr val="black">
                    <a:tint val="75000"/>
                  </a:prstClr>
                </a:solidFill>
                <a:latin typeface="Calibri"/>
              </a:rPr>
              <a:t>Acknowledgement: The slides are developed based in part on Distribution System Modeling and Analysis, 4</a:t>
            </a:r>
            <a:r>
              <a:rPr lang="en-US" sz="2000" baseline="30000" dirty="0">
                <a:solidFill>
                  <a:prstClr val="black">
                    <a:tint val="75000"/>
                  </a:prstClr>
                </a:solidFill>
                <a:latin typeface="Calibri"/>
              </a:rPr>
              <a:t>th</a:t>
            </a:r>
            <a:r>
              <a:rPr lang="en-US" sz="2000" dirty="0">
                <a:solidFill>
                  <a:prstClr val="black">
                    <a:tint val="75000"/>
                  </a:prstClr>
                </a:solidFill>
                <a:latin typeface="Calibri"/>
              </a:rPr>
              <a:t> edition, William H. </a:t>
            </a:r>
            <a:r>
              <a:rPr lang="en-US" sz="2000" dirty="0" err="1">
                <a:solidFill>
                  <a:prstClr val="black">
                    <a:tint val="75000"/>
                  </a:prstClr>
                </a:solidFill>
                <a:latin typeface="Calibri"/>
              </a:rPr>
              <a:t>Kersting</a:t>
            </a:r>
            <a:r>
              <a:rPr lang="en-US" sz="2000" dirty="0">
                <a:solidFill>
                  <a:prstClr val="black">
                    <a:tint val="75000"/>
                  </a:prstClr>
                </a:solidFill>
                <a:latin typeface="Calibri"/>
              </a:rPr>
              <a:t>, CRC Press, 2017 </a:t>
            </a:r>
          </a:p>
        </p:txBody>
      </p:sp>
    </p:spTree>
    <p:extLst>
      <p:ext uri="{BB962C8B-B14F-4D97-AF65-F5344CB8AC3E}">
        <p14:creationId xmlns:p14="http://schemas.microsoft.com/office/powerpoint/2010/main" val="102507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52399" y="2514600"/>
            <a:ext cx="3657600" cy="3127808"/>
          </a:xfrm>
          <a:prstGeom prst="rect">
            <a:avLst/>
          </a:prstGeom>
        </p:spPr>
      </p:pic>
      <p:sp>
        <p:nvSpPr>
          <p:cNvPr id="4" name="Slide Number Placeholder 3"/>
          <p:cNvSpPr>
            <a:spLocks noGrp="1"/>
          </p:cNvSpPr>
          <p:nvPr>
            <p:ph type="sldNum" sz="quarter" idx="12"/>
          </p:nvPr>
        </p:nvSpPr>
        <p:spPr>
          <a:xfrm>
            <a:off x="6553200" y="5730875"/>
            <a:ext cx="2133600" cy="365125"/>
          </a:xfrm>
        </p:spPr>
        <p:txBody>
          <a:bodyPr/>
          <a:lstStyle/>
          <a:p>
            <a:fld id="{5B7A2384-8C5D-49F6-8259-B9A64ECD4852}" type="slidenum">
              <a:rPr lang="en-US" smtClean="0"/>
              <a:t>3</a:t>
            </a:fld>
            <a:endParaRPr lang="en-US" dirty="0"/>
          </a:p>
        </p:txBody>
      </p:sp>
      <p:sp>
        <p:nvSpPr>
          <p:cNvPr id="9" name="Rectangle 8"/>
          <p:cNvSpPr/>
          <p:nvPr/>
        </p:nvSpPr>
        <p:spPr>
          <a:xfrm>
            <a:off x="152399" y="124480"/>
            <a:ext cx="8534401" cy="523220"/>
          </a:xfrm>
          <a:prstGeom prst="rect">
            <a:avLst/>
          </a:prstGeom>
        </p:spPr>
        <p:txBody>
          <a:bodyPr wrap="square">
            <a:spAutoFit/>
          </a:bodyPr>
          <a:lstStyle/>
          <a:p>
            <a:r>
              <a:rPr lang="en-US" sz="2800" dirty="0">
                <a:solidFill>
                  <a:srgbClr val="C8102E"/>
                </a:solidFill>
                <a:latin typeface="+mj-lt"/>
                <a:ea typeface="+mj-ea"/>
                <a:cs typeface="+mj-cs"/>
              </a:rPr>
              <a:t>General Feeder Modeling - Series Components</a:t>
            </a:r>
          </a:p>
        </p:txBody>
      </p:sp>
      <p:sp>
        <p:nvSpPr>
          <p:cNvPr id="5" name="Rectangle 4"/>
          <p:cNvSpPr/>
          <p:nvPr/>
        </p:nvSpPr>
        <p:spPr>
          <a:xfrm>
            <a:off x="152400" y="762000"/>
            <a:ext cx="8991600" cy="2369880"/>
          </a:xfrm>
          <a:prstGeom prst="rect">
            <a:avLst/>
          </a:prstGeom>
        </p:spPr>
        <p:txBody>
          <a:bodyPr wrap="square">
            <a:spAutoFit/>
          </a:bodyPr>
          <a:lstStyle/>
          <a:p>
            <a:pPr marL="342900" indent="-342900" algn="just">
              <a:buFont typeface="Arial" panose="020B0604020202020204" pitchFamily="34" charset="0"/>
              <a:buChar char="•"/>
            </a:pPr>
            <a:r>
              <a:rPr lang="en-US" sz="1800" dirty="0">
                <a:solidFill>
                  <a:srgbClr val="000000"/>
                </a:solidFill>
              </a:rPr>
              <a:t>A typical distribution feeder consists of the primary main with laterals tapped off the primary main and sub-laterals tapped off the laterals. </a:t>
            </a:r>
          </a:p>
          <a:p>
            <a:pPr marL="342900" indent="-342900" algn="just">
              <a:buFont typeface="Arial" panose="020B0604020202020204" pitchFamily="34" charset="0"/>
              <a:buChar char="•"/>
            </a:pPr>
            <a:r>
              <a:rPr lang="en-US" sz="1800" dirty="0"/>
              <a:t>A distribution feeder can be broken into the “series” components and the “shunt” components. These series components can be lines, transformers, voltage regulators... </a:t>
            </a:r>
          </a:p>
          <a:p>
            <a:pPr marL="342900" indent="-342900" algn="just">
              <a:buFont typeface="Arial" panose="020B0604020202020204" pitchFamily="34" charset="0"/>
              <a:buChar char="•"/>
            </a:pPr>
            <a:r>
              <a:rPr lang="en-US" sz="1800" dirty="0"/>
              <a:t>Fig. 2 is a general model of series component; no distinction is made as to what type of element is connected between nodes.</a:t>
            </a:r>
          </a:p>
          <a:p>
            <a:pPr algn="just"/>
            <a:endParaRPr lang="en-US" sz="2000" dirty="0">
              <a:solidFill>
                <a:srgbClr val="000000"/>
              </a:solidFill>
            </a:endParaRPr>
          </a:p>
          <a:p>
            <a:pPr algn="just"/>
            <a:endParaRPr lang="en-US" sz="2000" dirty="0">
              <a:solidFill>
                <a:srgbClr val="000000"/>
              </a:solidFill>
              <a:effectLst/>
            </a:endParaRPr>
          </a:p>
        </p:txBody>
      </p:sp>
      <p:sp>
        <p:nvSpPr>
          <p:cNvPr id="7" name="TextBox 6"/>
          <p:cNvSpPr txBox="1"/>
          <p:nvPr/>
        </p:nvSpPr>
        <p:spPr>
          <a:xfrm>
            <a:off x="-304800" y="5755055"/>
            <a:ext cx="5174314" cy="369332"/>
          </a:xfrm>
          <a:prstGeom prst="rect">
            <a:avLst/>
          </a:prstGeom>
          <a:noFill/>
        </p:spPr>
        <p:txBody>
          <a:bodyPr wrap="square" rtlCol="0">
            <a:spAutoFit/>
          </a:bodyPr>
          <a:lstStyle/>
          <a:p>
            <a:pPr algn="ctr"/>
            <a:r>
              <a:rPr lang="en-US" sz="1800" dirty="0"/>
              <a:t>Fig.1 A typical unbalanced distribution feeder</a:t>
            </a:r>
          </a:p>
        </p:txBody>
      </p:sp>
      <p:pic>
        <p:nvPicPr>
          <p:cNvPr id="8" name="Picture 7">
            <a:extLst>
              <a:ext uri="{FF2B5EF4-FFF2-40B4-BE49-F238E27FC236}">
                <a16:creationId xmlns:a16="http://schemas.microsoft.com/office/drawing/2014/main" id="{7BA5E250-F200-1A4A-A931-E0D1068B8743}"/>
              </a:ext>
            </a:extLst>
          </p:cNvPr>
          <p:cNvPicPr>
            <a:picLocks noChangeAspect="1"/>
          </p:cNvPicPr>
          <p:nvPr/>
        </p:nvPicPr>
        <p:blipFill>
          <a:blip r:embed="rId3"/>
          <a:stretch>
            <a:fillRect/>
          </a:stretch>
        </p:blipFill>
        <p:spPr>
          <a:xfrm>
            <a:off x="4676335" y="3358906"/>
            <a:ext cx="4038600" cy="1341367"/>
          </a:xfrm>
          <a:prstGeom prst="rect">
            <a:avLst/>
          </a:prstGeom>
        </p:spPr>
      </p:pic>
      <p:sp>
        <p:nvSpPr>
          <p:cNvPr id="10" name="TextBox 9">
            <a:extLst>
              <a:ext uri="{FF2B5EF4-FFF2-40B4-BE49-F238E27FC236}">
                <a16:creationId xmlns:a16="http://schemas.microsoft.com/office/drawing/2014/main" id="{0CE10540-FA63-BA4F-84DF-77B527954B9E}"/>
              </a:ext>
            </a:extLst>
          </p:cNvPr>
          <p:cNvSpPr txBox="1"/>
          <p:nvPr/>
        </p:nvSpPr>
        <p:spPr>
          <a:xfrm>
            <a:off x="4787474" y="4812920"/>
            <a:ext cx="3816322" cy="646331"/>
          </a:xfrm>
          <a:prstGeom prst="rect">
            <a:avLst/>
          </a:prstGeom>
          <a:noFill/>
        </p:spPr>
        <p:txBody>
          <a:bodyPr wrap="square" rtlCol="0">
            <a:spAutoFit/>
          </a:bodyPr>
          <a:lstStyle/>
          <a:p>
            <a:pPr algn="ctr"/>
            <a:r>
              <a:rPr lang="en-US" sz="1800" dirty="0"/>
              <a:t>Fig.2 Standard feeder series component model</a:t>
            </a:r>
          </a:p>
        </p:txBody>
      </p:sp>
      <p:sp>
        <p:nvSpPr>
          <p:cNvPr id="3" name="Rectangle 2">
            <a:extLst>
              <a:ext uri="{FF2B5EF4-FFF2-40B4-BE49-F238E27FC236}">
                <a16:creationId xmlns:a16="http://schemas.microsoft.com/office/drawing/2014/main" id="{DD09560E-28E6-E043-8DFB-AF542D28E3BC}"/>
              </a:ext>
            </a:extLst>
          </p:cNvPr>
          <p:cNvSpPr/>
          <p:nvPr/>
        </p:nvSpPr>
        <p:spPr>
          <a:xfrm>
            <a:off x="1828800" y="3040640"/>
            <a:ext cx="381000" cy="407088"/>
          </a:xfrm>
          <a:prstGeom prst="rect">
            <a:avLst/>
          </a:prstGeom>
          <a:no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678A07DD-CB24-3549-BB11-3B0FF23BE3EA}"/>
              </a:ext>
            </a:extLst>
          </p:cNvPr>
          <p:cNvCxnSpPr>
            <a:stCxn id="3" idx="3"/>
          </p:cNvCxnSpPr>
          <p:nvPr/>
        </p:nvCxnSpPr>
        <p:spPr>
          <a:xfrm>
            <a:off x="2209800" y="3244184"/>
            <a:ext cx="2466535" cy="499348"/>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1" name="Text Placeholder 4"/>
          <p:cNvSpPr>
            <a:spLocks noGrp="1"/>
          </p:cNvSpPr>
          <p:nvPr/>
        </p:nvSpPr>
        <p:spPr bwMode="auto">
          <a:xfrm>
            <a:off x="6400800" y="6367624"/>
            <a:ext cx="243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spcBef>
                <a:spcPct val="20000"/>
              </a:spcBef>
              <a:spcAft>
                <a:spcPct val="0"/>
              </a:spcAft>
              <a:buClr>
                <a:srgbClr val="CE1126"/>
              </a:buClr>
              <a:buSzPct val="80000"/>
              <a:buFont typeface="Times" charset="0"/>
              <a:buNone/>
              <a:defRPr sz="1600" b="1" i="0" baseline="0">
                <a:solidFill>
                  <a:schemeClr val="bg1"/>
                </a:solidFill>
                <a:latin typeface="Univers 65" charset="0"/>
                <a:ea typeface="Univers 65" charset="0"/>
                <a:cs typeface="Univers 65" charset="0"/>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r>
              <a:rPr lang="en-US" dirty="0" err="1"/>
              <a:t>ECpE</a:t>
            </a:r>
            <a:r>
              <a:rPr lang="en-US" dirty="0"/>
              <a:t> Department</a:t>
            </a:r>
          </a:p>
          <a:p>
            <a:endParaRPr lang="en-US" dirty="0"/>
          </a:p>
        </p:txBody>
      </p:sp>
    </p:spTree>
    <p:extLst>
      <p:ext uri="{BB962C8B-B14F-4D97-AF65-F5344CB8AC3E}">
        <p14:creationId xmlns:p14="http://schemas.microsoft.com/office/powerpoint/2010/main" val="3014074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6" name="Table 5"/>
              <p:cNvGraphicFramePr>
                <a:graphicFrameLocks noGrp="1"/>
              </p:cNvGraphicFramePr>
              <p:nvPr/>
            </p:nvGraphicFramePr>
            <p:xfrm>
              <a:off x="152400" y="838200"/>
              <a:ext cx="5105400" cy="5158389"/>
            </p:xfrm>
            <a:graphic>
              <a:graphicData uri="http://schemas.openxmlformats.org/drawingml/2006/table">
                <a:tbl>
                  <a:tblPr>
                    <a:tableStyleId>{5C22544A-7EE6-4342-B048-85BDC9FD1C3A}</a:tableStyleId>
                  </a:tblPr>
                  <a:tblGrid>
                    <a:gridCol w="356191">
                      <a:extLst>
                        <a:ext uri="{9D8B030D-6E8A-4147-A177-3AD203B41FA5}">
                          <a16:colId xmlns:a16="http://schemas.microsoft.com/office/drawing/2014/main" val="3712091230"/>
                        </a:ext>
                      </a:extLst>
                    </a:gridCol>
                    <a:gridCol w="1853609">
                      <a:extLst>
                        <a:ext uri="{9D8B030D-6E8A-4147-A177-3AD203B41FA5}">
                          <a16:colId xmlns:a16="http://schemas.microsoft.com/office/drawing/2014/main" val="794165553"/>
                        </a:ext>
                      </a:extLst>
                    </a:gridCol>
                    <a:gridCol w="1905000">
                      <a:extLst>
                        <a:ext uri="{9D8B030D-6E8A-4147-A177-3AD203B41FA5}">
                          <a16:colId xmlns:a16="http://schemas.microsoft.com/office/drawing/2014/main" val="888564319"/>
                        </a:ext>
                      </a:extLst>
                    </a:gridCol>
                    <a:gridCol w="990600">
                      <a:extLst>
                        <a:ext uri="{9D8B030D-6E8A-4147-A177-3AD203B41FA5}">
                          <a16:colId xmlns:a16="http://schemas.microsoft.com/office/drawing/2014/main" val="1943706435"/>
                        </a:ext>
                      </a:extLst>
                    </a:gridCol>
                  </a:tblGrid>
                  <a:tr h="417596">
                    <a:tc>
                      <a:txBody>
                        <a:bodyPr/>
                        <a:lstStyle/>
                        <a:p>
                          <a:pPr algn="ctr"/>
                          <a:endParaRPr lang="en-US" sz="16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r>
                                  <a:rPr lang="en-US" sz="1400" i="1" smtClean="0">
                                    <a:effectLst/>
                                    <a:latin typeface="Cambria Math" panose="02040503050406030204" pitchFamily="18" charset="0"/>
                                  </a:rPr>
                                  <m:t>△</m:t>
                                </m:r>
                                <m:r>
                                  <a:rPr lang="en-US" sz="1400" b="0" i="1" smtClean="0">
                                    <a:effectLst/>
                                    <a:latin typeface="Cambria Math" panose="02040503050406030204" pitchFamily="18" charset="0"/>
                                  </a:rPr>
                                  <m:t>−</m:t>
                                </m:r>
                                <m:r>
                                  <a:rPr lang="en-US" sz="1400" b="0" i="0" smtClean="0">
                                    <a:effectLst/>
                                    <a:latin typeface="Cambria Math" panose="02040503050406030204" pitchFamily="18" charset="0"/>
                                  </a:rPr>
                                  <m:t> </m:t>
                                </m:r>
                                <m:r>
                                  <m:rPr>
                                    <m:sty m:val="p"/>
                                  </m:rPr>
                                  <a:rPr lang="en-US" sz="1400" b="0" i="0" smtClean="0">
                                    <a:effectLst/>
                                    <a:latin typeface="Cambria Math" panose="02040503050406030204" pitchFamily="18" charset="0"/>
                                  </a:rPr>
                                  <m:t>Grounded</m:t>
                                </m:r>
                                <m:r>
                                  <a:rPr lang="en-US" sz="1400" b="0" i="0" smtClean="0">
                                    <a:effectLst/>
                                    <a:latin typeface="Cambria Math" panose="02040503050406030204" pitchFamily="18" charset="0"/>
                                  </a:rPr>
                                  <m:t> </m:t>
                                </m:r>
                                <m:r>
                                  <m:rPr>
                                    <m:sty m:val="p"/>
                                  </m:rPr>
                                  <a:rPr lang="en-US" sz="1400" b="0" i="0" smtClean="0">
                                    <a:effectLst/>
                                    <a:latin typeface="Cambria Math" panose="02040503050406030204" pitchFamily="18" charset="0"/>
                                  </a:rPr>
                                  <m:t>Y</m:t>
                                </m:r>
                              </m:oMath>
                            </m:oMathPara>
                          </a14:m>
                          <a:endParaRPr lang="en-US" sz="1400" b="0" i="0" dirty="0">
                            <a:effectLst/>
                            <a:latin typeface="Times New Roman" panose="02020603050405020304" pitchFamily="18" charset="0"/>
                          </a:endParaRPr>
                        </a:p>
                        <a:p>
                          <a:pPr algn="ctr"/>
                          <a:r>
                            <a:rPr lang="en-US" sz="1200" b="0" i="0" dirty="0">
                              <a:effectLst/>
                              <a:latin typeface="Times New Roman" panose="02020603050405020304" pitchFamily="18" charset="0"/>
                              <a:cs typeface="Times New Roman" panose="02020603050405020304" pitchFamily="18" charset="0"/>
                            </a:rPr>
                            <a:t>Step-down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smtClean="0">
                              <a:effectLst/>
                              <a:latin typeface="Times New Roman" panose="02020603050405020304" pitchFamily="18" charset="0"/>
                              <a:cs typeface="Times New Roman" panose="02020603050405020304" pitchFamily="18" charset="0"/>
                            </a:rPr>
                            <a:t>Wye-Connected Voltage Regulator</a:t>
                          </a:r>
                          <a:endParaRPr lang="en-US" sz="1200" b="0" i="0" dirty="0">
                            <a:effectLst/>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smtClean="0">
                              <a:effectLst/>
                              <a:latin typeface="Times New Roman" panose="02020603050405020304" pitchFamily="18" charset="0"/>
                              <a:cs typeface="Times New Roman" panose="02020603050405020304" pitchFamily="18" charset="0"/>
                            </a:rPr>
                            <a:t>Line</a:t>
                          </a:r>
                          <a:r>
                            <a:rPr lang="en-US" sz="1200" b="0" i="0" baseline="0" dirty="0" smtClean="0">
                              <a:effectLst/>
                              <a:latin typeface="Times New Roman" panose="02020603050405020304" pitchFamily="18" charset="0"/>
                              <a:cs typeface="Times New Roman" panose="02020603050405020304" pitchFamily="18" charset="0"/>
                            </a:rPr>
                            <a:t> Segment</a:t>
                          </a:r>
                          <a:endParaRPr lang="en-US" sz="1200" b="0" i="0" dirty="0">
                            <a:effectLst/>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313249"/>
                      </a:ext>
                    </a:extLst>
                  </a:tr>
                  <a:tr h="576043">
                    <a:tc>
                      <a:txBody>
                        <a:bodyPr/>
                        <a:lstStyle/>
                        <a:p>
                          <a:pPr algn="ctr"/>
                          <a14:m>
                            <m:oMathPara xmlns:m="http://schemas.openxmlformats.org/officeDocument/2006/math">
                              <m:oMathParaPr>
                                <m:jc m:val="centerGroup"/>
                              </m:oMathParaPr>
                              <m:oMath xmlns:m="http://schemas.openxmlformats.org/officeDocument/2006/math">
                                <m:r>
                                  <a:rPr lang="en-US" sz="1400" b="0" i="1" smtClean="0">
                                    <a:effectLst/>
                                    <a:latin typeface="Cambria Math" panose="02040503050406030204" pitchFamily="18" charset="0"/>
                                  </a:rPr>
                                  <m:t>[</m:t>
                                </m:r>
                                <m:r>
                                  <a:rPr lang="en-US" sz="1400" b="0" i="1" smtClean="0">
                                    <a:effectLst/>
                                    <a:latin typeface="Cambria Math" panose="02040503050406030204" pitchFamily="18" charset="0"/>
                                  </a:rPr>
                                  <m:t>𝑎</m:t>
                                </m:r>
                                <m:r>
                                  <a:rPr lang="en-US" sz="1400" b="0" i="1" smtClean="0">
                                    <a:effectLst/>
                                    <a:latin typeface="Cambria Math" panose="02040503050406030204" pitchFamily="18" charset="0"/>
                                  </a:rPr>
                                  <m:t>]</m:t>
                                </m:r>
                              </m:oMath>
                            </m:oMathPara>
                          </a14:m>
                          <a:endParaRPr lang="en-US" sz="14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r>
                                  <a:rPr lang="en-US" sz="1200" b="0" i="1" smtClean="0">
                                    <a:effectLst/>
                                    <a:latin typeface="Cambria Math" panose="02040503050406030204" pitchFamily="18" charset="0"/>
                                  </a:rPr>
                                  <m:t>−</m:t>
                                </m:r>
                                <m:f>
                                  <m:fPr>
                                    <m:ctrlPr>
                                      <a:rPr lang="en-US" sz="1200" b="0" i="1" smtClean="0">
                                        <a:effectLst/>
                                        <a:latin typeface="Cambria Math" panose="02040503050406030204" pitchFamily="18" charset="0"/>
                                      </a:rPr>
                                    </m:ctrlPr>
                                  </m:fPr>
                                  <m:num>
                                    <m:sSub>
                                      <m:sSubPr>
                                        <m:ctrlPr>
                                          <a:rPr lang="en-US" sz="1200" b="0" i="1" smtClean="0">
                                            <a:effectLst/>
                                            <a:latin typeface="Cambria Math" panose="02040503050406030204" pitchFamily="18" charset="0"/>
                                          </a:rPr>
                                        </m:ctrlPr>
                                      </m:sSubPr>
                                      <m:e>
                                        <m:r>
                                          <a:rPr lang="en-US" sz="1200" b="0" i="1" smtClean="0">
                                            <a:effectLst/>
                                            <a:latin typeface="Cambria Math" panose="02040503050406030204" pitchFamily="18" charset="0"/>
                                          </a:rPr>
                                          <m:t>𝑛</m:t>
                                        </m:r>
                                      </m:e>
                                      <m:sub>
                                        <m:r>
                                          <a:rPr lang="en-US" sz="1200" b="0" i="1" smtClean="0">
                                            <a:effectLst/>
                                            <a:latin typeface="Cambria Math" panose="02040503050406030204" pitchFamily="18" charset="0"/>
                                          </a:rPr>
                                          <m:t>𝑡</m:t>
                                        </m:r>
                                      </m:sub>
                                    </m:sSub>
                                  </m:num>
                                  <m:den>
                                    <m:r>
                                      <a:rPr lang="en-US" sz="1200" b="0" i="1" smtClean="0">
                                        <a:effectLst/>
                                        <a:latin typeface="Cambria Math" panose="02040503050406030204" pitchFamily="18" charset="0"/>
                                      </a:rPr>
                                      <m:t>3</m:t>
                                    </m:r>
                                  </m:den>
                                </m:f>
                                <m:d>
                                  <m:dPr>
                                    <m:begChr m:val="["/>
                                    <m:endChr m:val="]"/>
                                    <m:ctrlPr>
                                      <a:rPr lang="en-US" sz="1200" b="0" i="1" smtClean="0">
                                        <a:effectLst/>
                                        <a:latin typeface="Cambria Math" panose="02040503050406030204" pitchFamily="18" charset="0"/>
                                      </a:rPr>
                                    </m:ctrlPr>
                                  </m:dPr>
                                  <m:e>
                                    <m:m>
                                      <m:mPr>
                                        <m:mcs>
                                          <m:mc>
                                            <m:mcPr>
                                              <m:count m:val="3"/>
                                              <m:mcJc m:val="center"/>
                                            </m:mcPr>
                                          </m:mc>
                                        </m:mcs>
                                        <m:ctrlPr>
                                          <a:rPr lang="en-US" sz="1200" b="0" i="1" smtClean="0">
                                            <a:effectLst/>
                                            <a:latin typeface="Cambria Math" panose="02040503050406030204" pitchFamily="18" charset="0"/>
                                          </a:rPr>
                                        </m:ctrlPr>
                                      </m:mPr>
                                      <m:mr>
                                        <m:e>
                                          <m:r>
                                            <m:rPr>
                                              <m:brk m:alnAt="7"/>
                                            </m:rPr>
                                            <a:rPr lang="en-US" sz="1200" b="0" i="1" smtClean="0">
                                              <a:effectLst/>
                                              <a:latin typeface="Cambria Math" panose="02040503050406030204" pitchFamily="18" charset="0"/>
                                            </a:rPr>
                                            <m:t>0</m:t>
                                          </m:r>
                                        </m:e>
                                        <m:e>
                                          <m:r>
                                            <a:rPr lang="en-US" sz="1200" b="0" i="1" smtClean="0">
                                              <a:effectLst/>
                                              <a:latin typeface="Cambria Math" panose="02040503050406030204" pitchFamily="18" charset="0"/>
                                            </a:rPr>
                                            <m:t>2</m:t>
                                          </m:r>
                                        </m:e>
                                        <m:e>
                                          <m:r>
                                            <a:rPr lang="en-US" sz="1200" b="0" i="1" smtClean="0">
                                              <a:effectLst/>
                                              <a:latin typeface="Cambria Math" panose="02040503050406030204" pitchFamily="18" charset="0"/>
                                            </a:rPr>
                                            <m:t>1</m:t>
                                          </m:r>
                                        </m:e>
                                      </m:mr>
                                      <m:mr>
                                        <m:e>
                                          <m:r>
                                            <a:rPr lang="en-US" sz="1200" b="0" i="1" smtClean="0">
                                              <a:effectLst/>
                                              <a:latin typeface="Cambria Math" panose="02040503050406030204" pitchFamily="18" charset="0"/>
                                            </a:rPr>
                                            <m:t>1</m:t>
                                          </m:r>
                                        </m:e>
                                        <m:e>
                                          <m:r>
                                            <a:rPr lang="en-US" sz="1200" b="0" i="1" smtClean="0">
                                              <a:effectLst/>
                                              <a:latin typeface="Cambria Math" panose="02040503050406030204" pitchFamily="18" charset="0"/>
                                            </a:rPr>
                                            <m:t>0</m:t>
                                          </m:r>
                                        </m:e>
                                        <m:e>
                                          <m:r>
                                            <a:rPr lang="en-US" sz="1200" b="0" i="1" smtClean="0">
                                              <a:effectLst/>
                                              <a:latin typeface="Cambria Math" panose="02040503050406030204" pitchFamily="18" charset="0"/>
                                            </a:rPr>
                                            <m:t>2</m:t>
                                          </m:r>
                                        </m:e>
                                      </m:mr>
                                      <m:mr>
                                        <m:e>
                                          <m:r>
                                            <a:rPr lang="en-US" sz="1200" b="0" i="1" smtClean="0">
                                              <a:effectLst/>
                                              <a:latin typeface="Cambria Math" panose="02040503050406030204" pitchFamily="18" charset="0"/>
                                            </a:rPr>
                                            <m:t>2</m:t>
                                          </m:r>
                                        </m:e>
                                        <m:e>
                                          <m:r>
                                            <a:rPr lang="en-US" sz="1200" b="0" i="1" smtClean="0">
                                              <a:effectLst/>
                                              <a:latin typeface="Cambria Math" panose="02040503050406030204" pitchFamily="18" charset="0"/>
                                            </a:rPr>
                                            <m:t>1</m:t>
                                          </m:r>
                                        </m:e>
                                        <m:e>
                                          <m:r>
                                            <a:rPr lang="en-US" sz="1200" b="0" i="1" smtClean="0">
                                              <a:effectLst/>
                                              <a:latin typeface="Cambria Math" panose="02040503050406030204" pitchFamily="18" charset="0"/>
                                            </a:rPr>
                                            <m:t>0</m:t>
                                          </m:r>
                                        </m:e>
                                      </m:mr>
                                    </m:m>
                                  </m:e>
                                </m:d>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d>
                                  <m:dPr>
                                    <m:begChr m:val="["/>
                                    <m:endChr m:val="]"/>
                                    <m:ctrlPr>
                                      <a:rPr lang="en-US" sz="1200" i="1" smtClean="0">
                                        <a:latin typeface="Cambria Math" panose="02040503050406030204" pitchFamily="18" charset="0"/>
                                      </a:rPr>
                                    </m:ctrlPr>
                                  </m:dPr>
                                  <m:e>
                                    <m:m>
                                      <m:mPr>
                                        <m:plcHide m:val="on"/>
                                        <m:mcs>
                                          <m:mc>
                                            <m:mcPr>
                                              <m:count m:val="3"/>
                                              <m:mcJc m:val="center"/>
                                            </m:mcPr>
                                          </m:mc>
                                        </m:mcs>
                                        <m:ctrlPr>
                                          <a:rPr lang="en-US" sz="1200" i="1">
                                            <a:latin typeface="Cambria Math" panose="02040503050406030204" pitchFamily="18" charset="0"/>
                                          </a:rPr>
                                        </m:ctrlPr>
                                      </m:mPr>
                                      <m:mr>
                                        <m:e>
                                          <m:sSub>
                                            <m:sSubPr>
                                              <m:ctrlPr>
                                                <a:rPr lang="en-US" sz="1200" i="1">
                                                  <a:latin typeface="Cambria Math" panose="02040503050406030204" pitchFamily="18" charset="0"/>
                                                </a:rPr>
                                              </m:ctrlPr>
                                            </m:sSubPr>
                                            <m:e>
                                              <m:r>
                                                <a:rPr lang="en-US" sz="1200" b="0" i="1" smtClean="0">
                                                  <a:latin typeface="Cambria Math" panose="02040503050406030204" pitchFamily="18" charset="0"/>
                                                </a:rPr>
                                                <m:t>𝑎</m:t>
                                              </m:r>
                                            </m:e>
                                            <m:sub>
                                              <m:r>
                                                <a:rPr lang="en-US" sz="1200" b="0" i="1" smtClean="0">
                                                  <a:latin typeface="Cambria Math" panose="02040503050406030204" pitchFamily="18" charset="0"/>
                                                </a:rPr>
                                                <m:t>𝑅</m:t>
                                              </m:r>
                                              <m:r>
                                                <a:rPr lang="en-US" sz="1200" b="0" i="1" smtClean="0">
                                                  <a:latin typeface="Cambria Math" panose="02040503050406030204" pitchFamily="18" charset="0"/>
                                                </a:rPr>
                                                <m:t>_</m:t>
                                              </m:r>
                                              <m:r>
                                                <a:rPr lang="en-US" sz="1200" b="0" i="1" smtClean="0">
                                                  <a:latin typeface="Cambria Math" panose="02040503050406030204" pitchFamily="18" charset="0"/>
                                                </a:rPr>
                                                <m:t>𝑎</m:t>
                                              </m:r>
                                            </m:sub>
                                          </m:sSub>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sSub>
                                            <m:sSubPr>
                                              <m:ctrlPr>
                                                <a:rPr lang="en-US" sz="1200" i="1" smtClean="0">
                                                  <a:latin typeface="Cambria Math" panose="02040503050406030204" pitchFamily="18" charset="0"/>
                                                </a:rPr>
                                              </m:ctrlPr>
                                            </m:sSubPr>
                                            <m:e>
                                              <m:r>
                                                <a:rPr lang="en-US" sz="1200" i="1">
                                                  <a:latin typeface="Cambria Math" panose="02040503050406030204" pitchFamily="18" charset="0"/>
                                                </a:rPr>
                                                <m:t>𝑎</m:t>
                                              </m:r>
                                            </m:e>
                                            <m:sub>
                                              <m:r>
                                                <a:rPr lang="en-US" sz="1200" i="1">
                                                  <a:latin typeface="Cambria Math" panose="02040503050406030204" pitchFamily="18" charset="0"/>
                                                </a:rPr>
                                                <m:t>𝑅</m:t>
                                              </m:r>
                                              <m:r>
                                                <a:rPr lang="en-US" sz="1200" i="1">
                                                  <a:latin typeface="Cambria Math" panose="02040503050406030204" pitchFamily="18" charset="0"/>
                                                </a:rPr>
                                                <m:t>_</m:t>
                                              </m:r>
                                              <m:r>
                                                <a:rPr lang="en-US" sz="1200" b="0" i="1" smtClean="0">
                                                  <a:latin typeface="Cambria Math" panose="02040503050406030204" pitchFamily="18" charset="0"/>
                                                </a:rPr>
                                                <m:t>𝑏</m:t>
                                              </m:r>
                                            </m:sub>
                                          </m:sSub>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sSub>
                                            <m:sSubPr>
                                              <m:ctrlPr>
                                                <a:rPr lang="en-US" sz="1200" i="1">
                                                  <a:latin typeface="Cambria Math" panose="02040503050406030204" pitchFamily="18" charset="0"/>
                                                </a:rPr>
                                              </m:ctrlPr>
                                            </m:sSubPr>
                                            <m:e>
                                              <m:r>
                                                <a:rPr lang="en-US" sz="1200" i="1">
                                                  <a:latin typeface="Cambria Math" panose="02040503050406030204" pitchFamily="18" charset="0"/>
                                                </a:rPr>
                                                <m:t>𝑎</m:t>
                                              </m:r>
                                            </m:e>
                                            <m:sub>
                                              <m:r>
                                                <a:rPr lang="en-US" sz="1200" i="1">
                                                  <a:latin typeface="Cambria Math" panose="02040503050406030204" pitchFamily="18" charset="0"/>
                                                </a:rPr>
                                                <m:t>𝑅</m:t>
                                              </m:r>
                                              <m:r>
                                                <a:rPr lang="en-US" sz="1200" i="1">
                                                  <a:latin typeface="Cambria Math" panose="02040503050406030204" pitchFamily="18" charset="0"/>
                                                </a:rPr>
                                                <m:t>_</m:t>
                                              </m:r>
                                              <m:r>
                                                <a:rPr lang="en-US" sz="1200" b="0" i="1" smtClean="0">
                                                  <a:latin typeface="Cambria Math" panose="02040503050406030204" pitchFamily="18" charset="0"/>
                                                </a:rPr>
                                                <m:t>𝑐</m:t>
                                              </m:r>
                                            </m:sub>
                                          </m:sSub>
                                        </m:e>
                                      </m:mr>
                                    </m:m>
                                  </m:e>
                                </m:d>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r>
                                  <a:rPr lang="en-US" sz="1200" b="0" i="1" smtClean="0">
                                    <a:effectLst/>
                                    <a:latin typeface="Cambria Math" panose="02040503050406030204" pitchFamily="18" charset="0"/>
                                  </a:rPr>
                                  <m:t>[</m:t>
                                </m:r>
                                <m:r>
                                  <a:rPr lang="en-US" sz="1200" b="0" i="1" smtClean="0">
                                    <a:effectLst/>
                                    <a:latin typeface="Cambria Math" panose="02040503050406030204" pitchFamily="18" charset="0"/>
                                  </a:rPr>
                                  <m:t>𝑢</m:t>
                                </m:r>
                                <m:r>
                                  <a:rPr lang="en-US" sz="1200" b="0" i="1" smtClean="0">
                                    <a:effectLst/>
                                    <a:latin typeface="Cambria Math" panose="02040503050406030204" pitchFamily="18" charset="0"/>
                                  </a:rPr>
                                  <m:t>]</m:t>
                                </m:r>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4088297"/>
                      </a:ext>
                    </a:extLst>
                  </a:tr>
                  <a:tr h="58610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400" b="0" i="1" smtClean="0">
                                    <a:effectLst/>
                                    <a:latin typeface="Cambria Math" panose="02040503050406030204" pitchFamily="18" charset="0"/>
                                  </a:rPr>
                                  <m:t>[</m:t>
                                </m:r>
                                <m:r>
                                  <a:rPr lang="en-US" sz="1400" b="0" i="1" smtClean="0">
                                    <a:effectLst/>
                                    <a:latin typeface="Cambria Math" panose="02040503050406030204" pitchFamily="18" charset="0"/>
                                  </a:rPr>
                                  <m:t>𝑏</m:t>
                                </m:r>
                                <m:r>
                                  <a:rPr lang="en-US" sz="1400" b="0" i="1" smtClean="0">
                                    <a:effectLst/>
                                    <a:latin typeface="Cambria Math" panose="02040503050406030204" pitchFamily="18" charset="0"/>
                                  </a:rPr>
                                  <m:t>]</m:t>
                                </m:r>
                              </m:oMath>
                            </m:oMathPara>
                          </a14:m>
                          <a:endParaRPr lang="en-US" sz="14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f>
                                  <m:f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fPr>
                                  <m:num>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𝑛</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sub>
                                    </m:sSub>
                                  </m:num>
                                  <m:den>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3</m:t>
                                    </m:r>
                                  </m:den>
                                </m:f>
                                <m:d>
                                  <m:dPr>
                                    <m:begChr m:val="["/>
                                    <m:endChr m:val="]"/>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m>
                                      <m:mPr>
                                        <m:mcs>
                                          <m:mc>
                                            <m:mcPr>
                                              <m:count m:val="3"/>
                                              <m:mcJc m:val="center"/>
                                            </m:mcPr>
                                          </m:mc>
                                        </m:mcs>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mPr>
                                      <m:mr>
                                        <m:e>
                                          <m:r>
                                            <m:rPr>
                                              <m:brk m:alnAt="7"/>
                                            </m:r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2</m:t>
                                          </m:r>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𝑍</m:t>
                                              </m:r>
                                            </m:e>
                                            <m:sub>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𝑏</m:t>
                                                  </m:r>
                                                </m:sub>
                                              </m:sSub>
                                            </m:sub>
                                          </m:sSub>
                                        </m:e>
                                        <m:e>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𝑍</m:t>
                                              </m:r>
                                            </m:e>
                                            <m:sub>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𝑐</m:t>
                                                  </m:r>
                                                </m:sub>
                                              </m:sSub>
                                            </m:sub>
                                          </m:sSub>
                                        </m:e>
                                      </m:mr>
                                      <m:mr>
                                        <m:e>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𝑍</m:t>
                                              </m:r>
                                            </m:e>
                                            <m:sub>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𝑎</m:t>
                                                  </m:r>
                                                </m:sub>
                                              </m:sSub>
                                            </m:sub>
                                          </m:sSub>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2</m:t>
                                          </m:r>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𝑍</m:t>
                                              </m:r>
                                            </m:e>
                                            <m:sub>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𝑐</m:t>
                                                  </m:r>
                                                </m:sub>
                                              </m:sSub>
                                            </m:sub>
                                          </m:sSub>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2</m:t>
                                          </m:r>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𝑍</m:t>
                                              </m:r>
                                            </m:e>
                                            <m:sub>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𝑎</m:t>
                                                  </m:r>
                                                </m:sub>
                                              </m:sSub>
                                            </m:sub>
                                          </m:sSub>
                                        </m:e>
                                        <m:e>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𝑍</m:t>
                                              </m:r>
                                            </m:e>
                                            <m:sub>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𝑏</m:t>
                                                  </m:r>
                                                </m:sub>
                                              </m:sSub>
                                            </m:sub>
                                          </m:sSub>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
                                  </m:e>
                                </m:d>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d>
                                  <m:dPr>
                                    <m:begChr m:val="["/>
                                    <m:endChr m:val="]"/>
                                    <m:ctrlPr>
                                      <a:rPr lang="en-US" sz="1200" i="1" smtClean="0">
                                        <a:latin typeface="Cambria Math" panose="02040503050406030204" pitchFamily="18" charset="0"/>
                                      </a:rPr>
                                    </m:ctrlPr>
                                  </m:dPr>
                                  <m:e>
                                    <m:m>
                                      <m:mPr>
                                        <m:plcHide m:val="on"/>
                                        <m:mcs>
                                          <m:mc>
                                            <m:mcPr>
                                              <m:count m:val="3"/>
                                              <m:mcJc m:val="center"/>
                                            </m:mcPr>
                                          </m:mc>
                                        </m:mcs>
                                        <m:ctrlPr>
                                          <a:rPr lang="en-US" sz="1200" i="1">
                                            <a:latin typeface="Cambria Math" panose="02040503050406030204" pitchFamily="18" charset="0"/>
                                          </a:rPr>
                                        </m:ctrlPr>
                                      </m:mPr>
                                      <m:mr>
                                        <m:e>
                                          <m:r>
                                            <a:rPr lang="en-US" sz="120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i="1" smtClean="0">
                                              <a:latin typeface="Cambria Math" panose="02040503050406030204" pitchFamily="18" charset="0"/>
                                            </a:rPr>
                                            <m:t>0</m:t>
                                          </m:r>
                                        </m:e>
                                      </m:mr>
                                    </m:m>
                                  </m:e>
                                </m:d>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m:t>
                                </m:r>
                                <m:sSub>
                                  <m:sSubPr>
                                    <m:ctrlPr>
                                      <a:rPr lang="en-US" sz="1200" i="1">
                                        <a:latin typeface="Cambria Math" panose="02040503050406030204" pitchFamily="18" charset="0"/>
                                      </a:rPr>
                                    </m:ctrlPr>
                                  </m:sSubPr>
                                  <m:e>
                                    <m:r>
                                      <a:rPr lang="en-US" sz="1200" b="0" i="1" smtClean="0">
                                        <a:latin typeface="Cambria Math" panose="02040503050406030204" pitchFamily="18" charset="0"/>
                                      </a:rPr>
                                      <m:t>𝑍</m:t>
                                    </m:r>
                                  </m:e>
                                  <m:sub>
                                    <m:r>
                                      <a:rPr lang="en-US" sz="1200" i="1">
                                        <a:latin typeface="Cambria Math" panose="02040503050406030204" pitchFamily="18" charset="0"/>
                                      </a:rPr>
                                      <m:t>𝑎𝑏𝑐</m:t>
                                    </m:r>
                                  </m:sub>
                                </m:sSub>
                                <m:r>
                                  <a:rPr lang="en-US" sz="1200" b="0" i="1" smtClean="0">
                                    <a:latin typeface="Cambria Math" panose="02040503050406030204" pitchFamily="18" charset="0"/>
                                  </a:rPr>
                                  <m:t>]</m:t>
                                </m:r>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2659896"/>
                      </a:ext>
                    </a:extLst>
                  </a:tr>
                  <a:tr h="49247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400" b="0" i="1" smtClean="0">
                                    <a:effectLst/>
                                    <a:latin typeface="Cambria Math" panose="02040503050406030204" pitchFamily="18" charset="0"/>
                                  </a:rPr>
                                  <m:t>[</m:t>
                                </m:r>
                                <m:r>
                                  <a:rPr lang="en-US" sz="1400" b="0" i="1" smtClean="0">
                                    <a:effectLst/>
                                    <a:latin typeface="Cambria Math" panose="02040503050406030204" pitchFamily="18" charset="0"/>
                                  </a:rPr>
                                  <m:t>𝑐</m:t>
                                </m:r>
                                <m:r>
                                  <a:rPr lang="en-US" sz="1400" b="0" i="1" smtClean="0">
                                    <a:effectLst/>
                                    <a:latin typeface="Cambria Math" panose="02040503050406030204" pitchFamily="18" charset="0"/>
                                  </a:rPr>
                                  <m:t>]</m:t>
                                </m:r>
                              </m:oMath>
                            </m:oMathPara>
                          </a14:m>
                          <a:endParaRPr lang="en-US" sz="14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d>
                                  <m:dPr>
                                    <m:begChr m:val="["/>
                                    <m:endChr m:val="]"/>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m>
                                      <m:mPr>
                                        <m:mcs>
                                          <m:mc>
                                            <m:mcPr>
                                              <m:count m:val="3"/>
                                              <m:mcJc m:val="center"/>
                                            </m:mcPr>
                                          </m:mc>
                                        </m:mcs>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mP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
                                  </m:e>
                                </m:d>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d>
                                  <m:dPr>
                                    <m:begChr m:val="["/>
                                    <m:endChr m:val="]"/>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m>
                                      <m:mPr>
                                        <m:mcs>
                                          <m:mc>
                                            <m:mcPr>
                                              <m:count m:val="3"/>
                                              <m:mcJc m:val="center"/>
                                            </m:mcPr>
                                          </m:mc>
                                        </m:mcs>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mP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
                                  </m:e>
                                </m:d>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d>
                                  <m:dPr>
                                    <m:begChr m:val="["/>
                                    <m:endChr m:val="]"/>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m>
                                      <m:mPr>
                                        <m:mcs>
                                          <m:mc>
                                            <m:mcPr>
                                              <m:count m:val="3"/>
                                              <m:mcJc m:val="center"/>
                                            </m:mcPr>
                                          </m:mc>
                                        </m:mcs>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mP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
                                  </m:e>
                                </m:d>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2455367"/>
                      </a:ext>
                    </a:extLst>
                  </a:tr>
                  <a:tr h="742314">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400" b="0" i="1" smtClean="0">
                                    <a:effectLst/>
                                    <a:latin typeface="Cambria Math" panose="02040503050406030204" pitchFamily="18" charset="0"/>
                                  </a:rPr>
                                  <m:t>[</m:t>
                                </m:r>
                                <m:r>
                                  <a:rPr lang="en-US" sz="1400" b="0" i="1" smtClean="0">
                                    <a:effectLst/>
                                    <a:latin typeface="Cambria Math" panose="02040503050406030204" pitchFamily="18" charset="0"/>
                                  </a:rPr>
                                  <m:t>𝑑</m:t>
                                </m:r>
                                <m:r>
                                  <a:rPr lang="en-US" sz="1400" b="0" i="1" smtClean="0">
                                    <a:effectLst/>
                                    <a:latin typeface="Cambria Math" panose="02040503050406030204" pitchFamily="18" charset="0"/>
                                  </a:rPr>
                                  <m:t>]</m:t>
                                </m:r>
                              </m:oMath>
                            </m:oMathPara>
                          </a14:m>
                          <a:endParaRPr lang="en-US" sz="14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f>
                                  <m:f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fPr>
                                  <m:num>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num>
                                  <m:den>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𝑛</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sub>
                                    </m:sSub>
                                  </m:den>
                                </m:f>
                                <m:d>
                                  <m:dPr>
                                    <m:begChr m:val="["/>
                                    <m:endChr m:val="]"/>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m>
                                      <m:mPr>
                                        <m:mcs>
                                          <m:mc>
                                            <m:mcPr>
                                              <m:count m:val="3"/>
                                              <m:mcJc m:val="center"/>
                                            </m:mcPr>
                                          </m:mc>
                                        </m:mcs>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mP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mr>
                                    </m:m>
                                  </m:e>
                                </m:d>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d>
                                  <m:dPr>
                                    <m:begChr m:val="["/>
                                    <m:endChr m:val="]"/>
                                    <m:ctrlPr>
                                      <a:rPr lang="en-US" sz="1200" i="1" smtClean="0">
                                        <a:latin typeface="Cambria Math" panose="02040503050406030204" pitchFamily="18" charset="0"/>
                                      </a:rPr>
                                    </m:ctrlPr>
                                  </m:dPr>
                                  <m:e>
                                    <m:m>
                                      <m:mPr>
                                        <m:plcHide m:val="on"/>
                                        <m:mcs>
                                          <m:mc>
                                            <m:mcPr>
                                              <m:count m:val="3"/>
                                              <m:mcJc m:val="center"/>
                                            </m:mcPr>
                                          </m:mc>
                                        </m:mcs>
                                        <m:ctrlPr>
                                          <a:rPr lang="en-US" sz="1200" i="1">
                                            <a:latin typeface="Cambria Math" panose="02040503050406030204" pitchFamily="18" charset="0"/>
                                          </a:rPr>
                                        </m:ctrlPr>
                                      </m:mPr>
                                      <m:mr>
                                        <m:e>
                                          <m:sSub>
                                            <m:sSubPr>
                                              <m:ctrlPr>
                                                <a:rPr lang="en-US" sz="1200" i="1">
                                                  <a:latin typeface="Cambria Math" panose="02040503050406030204" pitchFamily="18" charset="0"/>
                                                </a:rPr>
                                              </m:ctrlPr>
                                            </m:sSubPr>
                                            <m:e>
                                              <m:r>
                                                <a:rPr lang="en-US" sz="1200" b="0" i="1" smtClean="0">
                                                  <a:latin typeface="Cambria Math" panose="02040503050406030204" pitchFamily="18" charset="0"/>
                                                </a:rPr>
                                                <m:t>1/</m:t>
                                              </m:r>
                                              <m:r>
                                                <a:rPr lang="en-US" sz="1200" b="0" i="1" smtClean="0">
                                                  <a:latin typeface="Cambria Math" panose="02040503050406030204" pitchFamily="18" charset="0"/>
                                                </a:rPr>
                                                <m:t>𝑎</m:t>
                                              </m:r>
                                            </m:e>
                                            <m:sub>
                                              <m:r>
                                                <a:rPr lang="en-US" sz="1200" b="0" i="1" smtClean="0">
                                                  <a:latin typeface="Cambria Math" panose="02040503050406030204" pitchFamily="18" charset="0"/>
                                                </a:rPr>
                                                <m:t>𝑅</m:t>
                                              </m:r>
                                              <m:r>
                                                <a:rPr lang="en-US" sz="1200" b="0" i="1" smtClean="0">
                                                  <a:latin typeface="Cambria Math" panose="02040503050406030204" pitchFamily="18" charset="0"/>
                                                </a:rPr>
                                                <m:t>_</m:t>
                                              </m:r>
                                              <m:r>
                                                <a:rPr lang="en-US" sz="1200" b="0" i="1" smtClean="0">
                                                  <a:latin typeface="Cambria Math" panose="02040503050406030204" pitchFamily="18" charset="0"/>
                                                </a:rPr>
                                                <m:t>𝑎</m:t>
                                              </m:r>
                                            </m:sub>
                                          </m:sSub>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sSub>
                                            <m:sSubPr>
                                              <m:ctrlPr>
                                                <a:rPr lang="en-US" sz="1200" i="1" smtClean="0">
                                                  <a:latin typeface="Cambria Math" panose="02040503050406030204" pitchFamily="18" charset="0"/>
                                                </a:rPr>
                                              </m:ctrlPr>
                                            </m:sSubPr>
                                            <m:e>
                                              <m:r>
                                                <a:rPr lang="en-US" sz="1200" b="0" i="1" smtClean="0">
                                                  <a:latin typeface="Cambria Math" panose="02040503050406030204" pitchFamily="18" charset="0"/>
                                                </a:rPr>
                                                <m:t>1/</m:t>
                                              </m:r>
                                              <m:r>
                                                <a:rPr lang="en-US" sz="1200" i="1">
                                                  <a:latin typeface="Cambria Math" panose="02040503050406030204" pitchFamily="18" charset="0"/>
                                                </a:rPr>
                                                <m:t>𝑎</m:t>
                                              </m:r>
                                            </m:e>
                                            <m:sub>
                                              <m:r>
                                                <a:rPr lang="en-US" sz="1200" i="1">
                                                  <a:latin typeface="Cambria Math" panose="02040503050406030204" pitchFamily="18" charset="0"/>
                                                </a:rPr>
                                                <m:t>𝑅</m:t>
                                              </m:r>
                                              <m:r>
                                                <a:rPr lang="en-US" sz="1200" i="1">
                                                  <a:latin typeface="Cambria Math" panose="02040503050406030204" pitchFamily="18" charset="0"/>
                                                </a:rPr>
                                                <m:t>_</m:t>
                                              </m:r>
                                              <m:r>
                                                <a:rPr lang="en-US" sz="1200" b="0" i="1" smtClean="0">
                                                  <a:latin typeface="Cambria Math" panose="02040503050406030204" pitchFamily="18" charset="0"/>
                                                </a:rPr>
                                                <m:t>𝑏</m:t>
                                              </m:r>
                                            </m:sub>
                                          </m:sSub>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sSub>
                                            <m:sSubPr>
                                              <m:ctrlPr>
                                                <a:rPr lang="en-US" sz="1200" i="1">
                                                  <a:latin typeface="Cambria Math" panose="02040503050406030204" pitchFamily="18" charset="0"/>
                                                </a:rPr>
                                              </m:ctrlPr>
                                            </m:sSubPr>
                                            <m:e>
                                              <m:r>
                                                <a:rPr lang="en-US" sz="1200" b="0" i="1" smtClean="0">
                                                  <a:latin typeface="Cambria Math" panose="02040503050406030204" pitchFamily="18" charset="0"/>
                                                </a:rPr>
                                                <m:t>1/</m:t>
                                              </m:r>
                                              <m:r>
                                                <a:rPr lang="en-US" sz="1200" i="1">
                                                  <a:latin typeface="Cambria Math" panose="02040503050406030204" pitchFamily="18" charset="0"/>
                                                </a:rPr>
                                                <m:t>𝑎</m:t>
                                              </m:r>
                                            </m:e>
                                            <m:sub>
                                              <m:r>
                                                <a:rPr lang="en-US" sz="1200" i="1">
                                                  <a:latin typeface="Cambria Math" panose="02040503050406030204" pitchFamily="18" charset="0"/>
                                                </a:rPr>
                                                <m:t>𝑅</m:t>
                                              </m:r>
                                              <m:r>
                                                <a:rPr lang="en-US" sz="1200" i="1">
                                                  <a:latin typeface="Cambria Math" panose="02040503050406030204" pitchFamily="18" charset="0"/>
                                                </a:rPr>
                                                <m:t>_</m:t>
                                              </m:r>
                                              <m:r>
                                                <a:rPr lang="en-US" sz="1200" b="0" i="1" smtClean="0">
                                                  <a:latin typeface="Cambria Math" panose="02040503050406030204" pitchFamily="18" charset="0"/>
                                                </a:rPr>
                                                <m:t>𝑐</m:t>
                                              </m:r>
                                            </m:sub>
                                          </m:sSub>
                                        </m:e>
                                      </m:mr>
                                    </m:m>
                                  </m:e>
                                </m:d>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n-US" sz="1200" b="0" i="1" smtClean="0">
                                  <a:effectLst/>
                                  <a:latin typeface="Cambria Math" panose="02040503050406030204" pitchFamily="18" charset="0"/>
                                </a:rPr>
                                <m:t>[</m:t>
                              </m:r>
                              <m:r>
                                <a:rPr lang="en-US" sz="1200" b="0" i="1" smtClean="0">
                                  <a:effectLst/>
                                  <a:latin typeface="Cambria Math" panose="02040503050406030204" pitchFamily="18" charset="0"/>
                                </a:rPr>
                                <m:t>𝑢</m:t>
                              </m:r>
                            </m:oMath>
                          </a14:m>
                          <a:r>
                            <a:rPr lang="en-US" sz="1200" dirty="0" smtClean="0">
                              <a:effectLst/>
                              <a:latin typeface="Times New Roman" panose="02020603050405020304" pitchFamily="18" charset="0"/>
                            </a:rPr>
                            <a:t>]</a:t>
                          </a:r>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6569479"/>
                      </a:ext>
                    </a:extLst>
                  </a:tr>
                  <a:tr h="68580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400" b="0" i="1" smtClean="0">
                                    <a:effectLst/>
                                    <a:latin typeface="Cambria Math" panose="02040503050406030204" pitchFamily="18" charset="0"/>
                                  </a:rPr>
                                  <m:t>[</m:t>
                                </m:r>
                                <m:r>
                                  <a:rPr lang="en-US" sz="1400" b="0" i="1" smtClean="0">
                                    <a:effectLst/>
                                    <a:latin typeface="Cambria Math" panose="02040503050406030204" pitchFamily="18" charset="0"/>
                                  </a:rPr>
                                  <m:t>𝐴</m:t>
                                </m:r>
                                <m:r>
                                  <a:rPr lang="en-US" sz="1400" b="0" i="1" smtClean="0">
                                    <a:effectLst/>
                                    <a:latin typeface="Cambria Math" panose="02040503050406030204" pitchFamily="18" charset="0"/>
                                  </a:rPr>
                                  <m:t>]</m:t>
                                </m:r>
                              </m:oMath>
                            </m:oMathPara>
                          </a14:m>
                          <a:endParaRPr lang="en-US" sz="14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f>
                                  <m:f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fPr>
                                  <m:num>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num>
                                  <m:den>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𝑛</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sub>
                                    </m:sSub>
                                  </m:den>
                                </m:f>
                                <m:d>
                                  <m:dPr>
                                    <m:begChr m:val="["/>
                                    <m:endChr m:val="]"/>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m>
                                      <m:mPr>
                                        <m:mcs>
                                          <m:mc>
                                            <m:mcPr>
                                              <m:count m:val="3"/>
                                              <m:mcJc m:val="center"/>
                                            </m:mcPr>
                                          </m:mc>
                                        </m:mcs>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mP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e>
                                      </m:mr>
                                    </m:m>
                                  </m:e>
                                </m:d>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begChr m:val="["/>
                                    <m:endChr m:val="]"/>
                                    <m:ctrlPr>
                                      <a:rPr lang="en-US" sz="1200" i="1" smtClean="0">
                                        <a:latin typeface="Cambria Math" panose="02040503050406030204" pitchFamily="18" charset="0"/>
                                      </a:rPr>
                                    </m:ctrlPr>
                                  </m:dPr>
                                  <m:e>
                                    <m:m>
                                      <m:mPr>
                                        <m:plcHide m:val="on"/>
                                        <m:mcs>
                                          <m:mc>
                                            <m:mcPr>
                                              <m:count m:val="3"/>
                                              <m:mcJc m:val="center"/>
                                            </m:mcPr>
                                          </m:mc>
                                        </m:mcs>
                                        <m:ctrlPr>
                                          <a:rPr lang="en-US" sz="1200" i="1">
                                            <a:latin typeface="Cambria Math" panose="02040503050406030204" pitchFamily="18" charset="0"/>
                                          </a:rPr>
                                        </m:ctrlPr>
                                      </m:mPr>
                                      <m:mr>
                                        <m:e>
                                          <m:sSub>
                                            <m:sSubPr>
                                              <m:ctrlPr>
                                                <a:rPr lang="en-US" sz="1200" i="1">
                                                  <a:latin typeface="Cambria Math" panose="02040503050406030204" pitchFamily="18" charset="0"/>
                                                </a:rPr>
                                              </m:ctrlPr>
                                            </m:sSubPr>
                                            <m:e>
                                              <m:r>
                                                <a:rPr lang="en-US" sz="1200" b="0" i="1" smtClean="0">
                                                  <a:latin typeface="Cambria Math" panose="02040503050406030204" pitchFamily="18" charset="0"/>
                                                </a:rPr>
                                                <m:t>1/</m:t>
                                              </m:r>
                                              <m:r>
                                                <a:rPr lang="en-US" sz="1200" b="0" i="1" smtClean="0">
                                                  <a:latin typeface="Cambria Math" panose="02040503050406030204" pitchFamily="18" charset="0"/>
                                                </a:rPr>
                                                <m:t>𝑎</m:t>
                                              </m:r>
                                            </m:e>
                                            <m:sub>
                                              <m:r>
                                                <a:rPr lang="en-US" sz="1200" b="0" i="1" smtClean="0">
                                                  <a:latin typeface="Cambria Math" panose="02040503050406030204" pitchFamily="18" charset="0"/>
                                                </a:rPr>
                                                <m:t>𝑅</m:t>
                                              </m:r>
                                              <m:r>
                                                <a:rPr lang="en-US" sz="1200" b="0" i="1" smtClean="0">
                                                  <a:latin typeface="Cambria Math" panose="02040503050406030204" pitchFamily="18" charset="0"/>
                                                </a:rPr>
                                                <m:t>_</m:t>
                                              </m:r>
                                              <m:r>
                                                <a:rPr lang="en-US" sz="1200" b="0" i="1" smtClean="0">
                                                  <a:latin typeface="Cambria Math" panose="02040503050406030204" pitchFamily="18" charset="0"/>
                                                </a:rPr>
                                                <m:t>𝑎</m:t>
                                              </m:r>
                                            </m:sub>
                                          </m:sSub>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sSub>
                                            <m:sSubPr>
                                              <m:ctrlPr>
                                                <a:rPr lang="en-US" sz="1200" i="1" smtClean="0">
                                                  <a:latin typeface="Cambria Math" panose="02040503050406030204" pitchFamily="18" charset="0"/>
                                                </a:rPr>
                                              </m:ctrlPr>
                                            </m:sSubPr>
                                            <m:e>
                                              <m:r>
                                                <a:rPr lang="en-US" sz="1200" b="0" i="1" smtClean="0">
                                                  <a:latin typeface="Cambria Math" panose="02040503050406030204" pitchFamily="18" charset="0"/>
                                                </a:rPr>
                                                <m:t>1/</m:t>
                                              </m:r>
                                              <m:r>
                                                <a:rPr lang="en-US" sz="1200" i="1">
                                                  <a:latin typeface="Cambria Math" panose="02040503050406030204" pitchFamily="18" charset="0"/>
                                                </a:rPr>
                                                <m:t>𝑎</m:t>
                                              </m:r>
                                            </m:e>
                                            <m:sub>
                                              <m:r>
                                                <a:rPr lang="en-US" sz="1200" i="1">
                                                  <a:latin typeface="Cambria Math" panose="02040503050406030204" pitchFamily="18" charset="0"/>
                                                </a:rPr>
                                                <m:t>𝑅</m:t>
                                              </m:r>
                                              <m:r>
                                                <a:rPr lang="en-US" sz="1200" i="1">
                                                  <a:latin typeface="Cambria Math" panose="02040503050406030204" pitchFamily="18" charset="0"/>
                                                </a:rPr>
                                                <m:t>_</m:t>
                                              </m:r>
                                              <m:r>
                                                <a:rPr lang="en-US" sz="1200" b="0" i="1" smtClean="0">
                                                  <a:latin typeface="Cambria Math" panose="02040503050406030204" pitchFamily="18" charset="0"/>
                                                </a:rPr>
                                                <m:t>𝑏</m:t>
                                              </m:r>
                                            </m:sub>
                                          </m:sSub>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1/</m:t>
                                          </m:r>
                                          <m:sSub>
                                            <m:sSubPr>
                                              <m:ctrlPr>
                                                <a:rPr lang="en-US" sz="1200" i="1">
                                                  <a:latin typeface="Cambria Math" panose="02040503050406030204" pitchFamily="18" charset="0"/>
                                                </a:rPr>
                                              </m:ctrlPr>
                                            </m:sSubPr>
                                            <m:e>
                                              <m:r>
                                                <a:rPr lang="en-US" sz="1200" i="1">
                                                  <a:latin typeface="Cambria Math" panose="02040503050406030204" pitchFamily="18" charset="0"/>
                                                </a:rPr>
                                                <m:t>𝑎</m:t>
                                              </m:r>
                                            </m:e>
                                            <m:sub>
                                              <m:r>
                                                <a:rPr lang="en-US" sz="1200" i="1">
                                                  <a:latin typeface="Cambria Math" panose="02040503050406030204" pitchFamily="18" charset="0"/>
                                                </a:rPr>
                                                <m:t>𝑅</m:t>
                                              </m:r>
                                              <m:r>
                                                <a:rPr lang="en-US" sz="1200" i="1">
                                                  <a:latin typeface="Cambria Math" panose="02040503050406030204" pitchFamily="18" charset="0"/>
                                                </a:rPr>
                                                <m:t>_</m:t>
                                              </m:r>
                                              <m:r>
                                                <a:rPr lang="en-US" sz="1200" b="0" i="1" smtClean="0">
                                                  <a:latin typeface="Cambria Math" panose="02040503050406030204" pitchFamily="18" charset="0"/>
                                                </a:rPr>
                                                <m:t>𝑐</m:t>
                                              </m:r>
                                            </m:sub>
                                          </m:sSub>
                                        </m:e>
                                      </m:mr>
                                    </m:m>
                                  </m:e>
                                </m:d>
                              </m:oMath>
                            </m:oMathPara>
                          </a14:m>
                          <a:endParaRPr kumimoji="0" 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200" b="0" i="1" smtClean="0">
                                    <a:effectLst/>
                                    <a:latin typeface="Cambria Math" panose="02040503050406030204" pitchFamily="18" charset="0"/>
                                  </a:rPr>
                                  <m:t>[</m:t>
                                </m:r>
                                <m:r>
                                  <a:rPr lang="en-US" sz="1200" b="0" i="1" smtClean="0">
                                    <a:effectLst/>
                                    <a:latin typeface="Cambria Math" panose="02040503050406030204" pitchFamily="18" charset="0"/>
                                  </a:rPr>
                                  <m:t>𝑢</m:t>
                                </m:r>
                                <m:r>
                                  <m:rPr>
                                    <m:nor/>
                                  </m:rPr>
                                  <a:rPr lang="en-US" sz="1200" dirty="0" smtClean="0">
                                    <a:effectLst/>
                                    <a:latin typeface="Times New Roman" panose="02020603050405020304" pitchFamily="18" charset="0"/>
                                  </a:rPr>
                                  <m:t>]</m:t>
                                </m:r>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1363328"/>
                      </a:ext>
                    </a:extLst>
                  </a:tr>
                  <a:tr h="626394">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400" b="0" i="1" smtClean="0">
                                    <a:effectLst/>
                                    <a:latin typeface="Cambria Math" panose="02040503050406030204" pitchFamily="18" charset="0"/>
                                  </a:rPr>
                                  <m:t>[</m:t>
                                </m:r>
                                <m:r>
                                  <a:rPr lang="en-US" sz="1400" b="0" i="1" smtClean="0">
                                    <a:effectLst/>
                                    <a:latin typeface="Cambria Math" panose="02040503050406030204" pitchFamily="18" charset="0"/>
                                  </a:rPr>
                                  <m:t>𝐵</m:t>
                                </m:r>
                                <m:r>
                                  <a:rPr lang="en-US" sz="1400" b="0" i="1" smtClean="0">
                                    <a:effectLst/>
                                    <a:latin typeface="Cambria Math" panose="02040503050406030204" pitchFamily="18" charset="0"/>
                                  </a:rPr>
                                  <m:t>]</m:t>
                                </m:r>
                              </m:oMath>
                            </m:oMathPara>
                          </a14:m>
                          <a:endParaRPr lang="en-US" sz="14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d>
                                  <m:dPr>
                                    <m:begChr m:val="["/>
                                    <m:endChr m:val="]"/>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m>
                                      <m:mPr>
                                        <m:mcs>
                                          <m:mc>
                                            <m:mcPr>
                                              <m:count m:val="3"/>
                                              <m:mcJc m:val="center"/>
                                            </m:mcPr>
                                          </m:mc>
                                        </m:mcs>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mPr>
                                      <m:mr>
                                        <m:e>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𝑍</m:t>
                                              </m:r>
                                            </m:e>
                                            <m:sub>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𝑎</m:t>
                                                  </m:r>
                                                </m:sub>
                                              </m:sSub>
                                            </m:sub>
                                          </m:sSub>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𝑍</m:t>
                                              </m:r>
                                            </m:e>
                                            <m:sub>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𝑏</m:t>
                                                  </m:r>
                                                </m:sub>
                                              </m:sSub>
                                            </m:sub>
                                          </m:sSub>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𝑍</m:t>
                                              </m:r>
                                            </m:e>
                                            <m:sub>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𝑐</m:t>
                                                  </m:r>
                                                </m:sub>
                                              </m:sSub>
                                            </m:sub>
                                          </m:sSub>
                                        </m:e>
                                      </m:mr>
                                    </m:m>
                                  </m:e>
                                </m:d>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d>
                                  <m:dPr>
                                    <m:begChr m:val="["/>
                                    <m:endChr m:val="]"/>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m>
                                      <m:mPr>
                                        <m:mcs>
                                          <m:mc>
                                            <m:mcPr>
                                              <m:count m:val="3"/>
                                              <m:mcJc m:val="center"/>
                                            </m:mcPr>
                                          </m:mc>
                                        </m:mcs>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mP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e>
                                      </m:mr>
                                    </m:m>
                                  </m:e>
                                </m:d>
                              </m:oMath>
                            </m:oMathPara>
                          </a14:m>
                          <a:endParaRPr lang="en-US" sz="12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m:t>
                                </m:r>
                                <m:sSub>
                                  <m:sSubPr>
                                    <m:ctrlPr>
                                      <a:rPr lang="en-US" sz="1200" i="1">
                                        <a:latin typeface="Cambria Math" panose="02040503050406030204" pitchFamily="18" charset="0"/>
                                      </a:rPr>
                                    </m:ctrlPr>
                                  </m:sSubPr>
                                  <m:e>
                                    <m:r>
                                      <a:rPr lang="en-US" sz="1200" b="0" i="1" smtClean="0">
                                        <a:latin typeface="Cambria Math" panose="02040503050406030204" pitchFamily="18" charset="0"/>
                                      </a:rPr>
                                      <m:t>𝑍</m:t>
                                    </m:r>
                                  </m:e>
                                  <m:sub>
                                    <m:r>
                                      <a:rPr lang="en-US" sz="1200" i="1">
                                        <a:latin typeface="Cambria Math" panose="02040503050406030204" pitchFamily="18" charset="0"/>
                                      </a:rPr>
                                      <m:t>𝑎𝑏𝑐</m:t>
                                    </m:r>
                                  </m:sub>
                                </m:sSub>
                                <m:r>
                                  <a:rPr lang="en-US" sz="1200" b="0" i="1" smtClean="0">
                                    <a:latin typeface="Cambria Math" panose="02040503050406030204" pitchFamily="18" charset="0"/>
                                  </a:rPr>
                                  <m:t>]</m:t>
                                </m:r>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3684363"/>
                      </a:ext>
                    </a:extLst>
                  </a:tr>
                  <a:tr h="626394">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𝑛</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sub>
                                </m:s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f>
                                  <m:f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fPr>
                                  <m:num>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𝑉𝐿</m:t>
                                    </m:r>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𝐿</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𝑟𝑎𝑡𝑒𝑑</m:t>
                                        </m:r>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 </m:t>
                                        </m:r>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𝑝𝑟𝑖𝑚𝑎𝑟𝑦</m:t>
                                        </m:r>
                                      </m:sub>
                                    </m:sSub>
                                  </m:num>
                                  <m:den>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𝑉𝐿</m:t>
                                    </m:r>
                                    <m:sSub>
                                      <m:sSubPr>
                                        <m:ctrlP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𝑁</m:t>
                                        </m:r>
                                      </m:e>
                                      <m:sub>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𝑟𝑎𝑡𝑒𝑑</m:t>
                                        </m:r>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 </m:t>
                                        </m:r>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𝑠𝑒𝑐𝑜𝑛𝑑𝑎𝑟𝑦</m:t>
                                        </m:r>
                                      </m:sub>
                                    </m:sSub>
                                  </m:den>
                                </m:f>
                              </m:oMath>
                            </m:oMathPara>
                          </a14:m>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 xmlns:m="http://schemas.openxmlformats.org/officeDocument/2006/math">
                              <m:sSub>
                                <m:sSubPr>
                                  <m:ctrlPr>
                                    <a:rPr lang="en-US" sz="1200" i="1" smtClean="0">
                                      <a:latin typeface="Cambria Math" panose="02040503050406030204" pitchFamily="18" charset="0"/>
                                      <a:ea typeface="Cambria Math" panose="02040503050406030204" pitchFamily="18" charset="0"/>
                                    </a:rPr>
                                  </m:ctrlPr>
                                </m:sSubPr>
                                <m:e>
                                  <m:r>
                                    <a:rPr lang="en-US" sz="1200" i="1">
                                      <a:latin typeface="Cambria Math" panose="02040503050406030204" pitchFamily="18" charset="0"/>
                                      <a:ea typeface="Cambria Math" panose="02040503050406030204" pitchFamily="18" charset="0"/>
                                    </a:rPr>
                                    <m:t>𝑎</m:t>
                                  </m:r>
                                </m:e>
                                <m:sub>
                                  <m:r>
                                    <a:rPr lang="en-US" sz="1200" i="1">
                                      <a:latin typeface="Cambria Math" panose="02040503050406030204" pitchFamily="18" charset="0"/>
                                      <a:ea typeface="Cambria Math" panose="02040503050406030204" pitchFamily="18" charset="0"/>
                                    </a:rPr>
                                    <m:t>𝑅</m:t>
                                  </m:r>
                                </m:sub>
                              </m:sSub>
                              <m:r>
                                <a:rPr lang="en-US" altLang="zh-CN" sz="1200" i="1">
                                  <a:latin typeface="Cambria Math" panose="02040503050406030204" pitchFamily="18" charset="0"/>
                                  <a:ea typeface="Cambria Math" panose="02040503050406030204" pitchFamily="18" charset="0"/>
                                </a:rPr>
                                <m:t>=</m:t>
                              </m:r>
                              <m:r>
                                <a:rPr lang="en-US" sz="1200" i="1">
                                  <a:latin typeface="Cambria Math" panose="02040503050406030204" pitchFamily="18" charset="0"/>
                                  <a:ea typeface="Cambria Math" panose="02040503050406030204" pitchFamily="18" charset="0"/>
                                </a:rPr>
                                <m:t>1</m:t>
                              </m:r>
                              <m:r>
                                <a:rPr lang="en-US" sz="1200" i="1" smtClean="0">
                                  <a:latin typeface="Cambria Math" panose="02040503050406030204" pitchFamily="18" charset="0"/>
                                  <a:ea typeface="Cambria Math" panose="02040503050406030204" pitchFamily="18" charset="0"/>
                                </a:rPr>
                                <m:t>±</m:t>
                              </m:r>
                              <m:r>
                                <a:rPr lang="en-US" altLang="zh-CN" sz="1200" i="1">
                                  <a:latin typeface="Cambria Math" panose="02040503050406030204" pitchFamily="18" charset="0"/>
                                  <a:ea typeface="Cambria Math" panose="02040503050406030204" pitchFamily="18" charset="0"/>
                                </a:rPr>
                                <m:t>0</m:t>
                              </m:r>
                            </m:oMath>
                          </a14:m>
                          <a:r>
                            <a:rPr lang="en-US" altLang="zh-CN" sz="1200" dirty="0">
                              <a:latin typeface="Cambria Math" panose="02040503050406030204" pitchFamily="18" charset="0"/>
                              <a:ea typeface="Cambria Math" panose="02040503050406030204" pitchFamily="18" charset="0"/>
                            </a:rPr>
                            <a:t>.00625</a:t>
                          </a:r>
                          <a14:m>
                            <m:oMath xmlns:m="http://schemas.openxmlformats.org/officeDocument/2006/math">
                              <m:r>
                                <a:rPr lang="en-US" altLang="zh-CN" sz="1200" i="1" dirty="0" smtClean="0">
                                  <a:latin typeface="Cambria Math" panose="02040503050406030204" pitchFamily="18" charset="0"/>
                                  <a:ea typeface="Cambria Math" panose="02040503050406030204" pitchFamily="18" charset="0"/>
                                </a:rPr>
                                <m:t>∙</m:t>
                              </m:r>
                            </m:oMath>
                          </a14:m>
                          <a:r>
                            <a:rPr lang="en-US" sz="1200" dirty="0">
                              <a:latin typeface="Cambria Math" panose="02040503050406030204" pitchFamily="18" charset="0"/>
                              <a:ea typeface="Cambria Math" panose="02040503050406030204" pitchFamily="18" charset="0"/>
                            </a:rPr>
                            <a:t>T</a:t>
                          </a:r>
                          <a:r>
                            <a:rPr lang="en-US" altLang="zh-CN" sz="1200" dirty="0">
                              <a:latin typeface="Cambria Math" panose="02040503050406030204" pitchFamily="18" charset="0"/>
                              <a:ea typeface="Cambria Math" panose="02040503050406030204" pitchFamily="18" charset="0"/>
                            </a:rPr>
                            <a:t>ap</a:t>
                          </a:r>
                          <a:endParaRPr lang="en-US" sz="1200" dirty="0">
                            <a:effectLst/>
                            <a:latin typeface="Cambria Math" panose="02040503050406030204" pitchFamily="18" charset="0"/>
                            <a:ea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5232870"/>
                      </a:ext>
                    </a:extLst>
                  </a:tr>
                </a:tbl>
              </a:graphicData>
            </a:graphic>
          </p:graphicFrame>
        </mc:Choice>
        <mc:Fallback>
          <p:graphicFrame>
            <p:nvGraphicFramePr>
              <p:cNvPr id="6" name="Table 5"/>
              <p:cNvGraphicFramePr>
                <a:graphicFrameLocks noGrp="1"/>
              </p:cNvGraphicFramePr>
              <p:nvPr/>
            </p:nvGraphicFramePr>
            <p:xfrm>
              <a:off x="152400" y="838200"/>
              <a:ext cx="5105400" cy="5158389"/>
            </p:xfrm>
            <a:graphic>
              <a:graphicData uri="http://schemas.openxmlformats.org/drawingml/2006/table">
                <a:tbl>
                  <a:tblPr>
                    <a:tableStyleId>{5C22544A-7EE6-4342-B048-85BDC9FD1C3A}</a:tableStyleId>
                  </a:tblPr>
                  <a:tblGrid>
                    <a:gridCol w="356191">
                      <a:extLst>
                        <a:ext uri="{9D8B030D-6E8A-4147-A177-3AD203B41FA5}">
                          <a16:colId xmlns:a16="http://schemas.microsoft.com/office/drawing/2014/main" val="3712091230"/>
                        </a:ext>
                      </a:extLst>
                    </a:gridCol>
                    <a:gridCol w="1853609">
                      <a:extLst>
                        <a:ext uri="{9D8B030D-6E8A-4147-A177-3AD203B41FA5}">
                          <a16:colId xmlns:a16="http://schemas.microsoft.com/office/drawing/2014/main" val="794165553"/>
                        </a:ext>
                      </a:extLst>
                    </a:gridCol>
                    <a:gridCol w="1905000">
                      <a:extLst>
                        <a:ext uri="{9D8B030D-6E8A-4147-A177-3AD203B41FA5}">
                          <a16:colId xmlns:a16="http://schemas.microsoft.com/office/drawing/2014/main" val="888564319"/>
                        </a:ext>
                      </a:extLst>
                    </a:gridCol>
                    <a:gridCol w="990600">
                      <a:extLst>
                        <a:ext uri="{9D8B030D-6E8A-4147-A177-3AD203B41FA5}">
                          <a16:colId xmlns:a16="http://schemas.microsoft.com/office/drawing/2014/main" val="1943706435"/>
                        </a:ext>
                      </a:extLst>
                    </a:gridCol>
                  </a:tblGrid>
                  <a:tr h="487680">
                    <a:tc>
                      <a:txBody>
                        <a:bodyPr/>
                        <a:lstStyle/>
                        <a:p>
                          <a:pPr algn="ctr"/>
                          <a:endParaRPr lang="en-US" sz="16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9672" t="-1250" r="-156393" b="-961250"/>
                          </a:stretch>
                        </a:blipFill>
                      </a:tcPr>
                    </a:tc>
                    <a:tc>
                      <a:txBody>
                        <a:bodyPr/>
                        <a:lstStyle/>
                        <a:p>
                          <a:pPr algn="ctr"/>
                          <a:r>
                            <a:rPr lang="en-US" sz="1200" b="0" i="0" dirty="0" smtClean="0">
                              <a:effectLst/>
                              <a:latin typeface="Times New Roman" panose="02020603050405020304" pitchFamily="18" charset="0"/>
                              <a:cs typeface="Times New Roman" panose="02020603050405020304" pitchFamily="18" charset="0"/>
                            </a:rPr>
                            <a:t>Wye-Connected Voltage Regulator</a:t>
                          </a:r>
                          <a:endParaRPr lang="en-US" sz="1200" b="0" i="0" dirty="0">
                            <a:effectLst/>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smtClean="0">
                              <a:effectLst/>
                              <a:latin typeface="Times New Roman" panose="02020603050405020304" pitchFamily="18" charset="0"/>
                              <a:cs typeface="Times New Roman" panose="02020603050405020304" pitchFamily="18" charset="0"/>
                            </a:rPr>
                            <a:t>Line</a:t>
                          </a:r>
                          <a:r>
                            <a:rPr lang="en-US" sz="1200" b="0" i="0" baseline="0" dirty="0" smtClean="0">
                              <a:effectLst/>
                              <a:latin typeface="Times New Roman" panose="02020603050405020304" pitchFamily="18" charset="0"/>
                              <a:cs typeface="Times New Roman" panose="02020603050405020304" pitchFamily="18" charset="0"/>
                            </a:rPr>
                            <a:t> Segment</a:t>
                          </a:r>
                          <a:endParaRPr lang="en-US" sz="1200" b="0" i="0" dirty="0">
                            <a:effectLst/>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313249"/>
                      </a:ext>
                    </a:extLst>
                  </a:tr>
                  <a:tr h="672719">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3448" t="-72973" r="-1348276" b="-592793"/>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9672" t="-72973" r="-156393" b="-592793"/>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16987" t="-72973" r="-52885" b="-592793"/>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415337" t="-72973" r="-1227" b="-592793"/>
                          </a:stretch>
                        </a:blipFill>
                      </a:tcPr>
                    </a:tc>
                    <a:extLst>
                      <a:ext uri="{0D108BD9-81ED-4DB2-BD59-A6C34878D82A}">
                        <a16:rowId xmlns:a16="http://schemas.microsoft.com/office/drawing/2014/main" val="1124088297"/>
                      </a:ext>
                    </a:extLst>
                  </a:tr>
                  <a:tr h="684467">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3448" t="-171429" r="-1348276" b="-48750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9672" t="-171429" r="-156393" b="-48750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16987" t="-171429" r="-52885" b="-48750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415337" t="-171429" r="-1227" b="-487500"/>
                          </a:stretch>
                        </a:blipFill>
                      </a:tcPr>
                    </a:tc>
                    <a:extLst>
                      <a:ext uri="{0D108BD9-81ED-4DB2-BD59-A6C34878D82A}">
                        <a16:rowId xmlns:a16="http://schemas.microsoft.com/office/drawing/2014/main" val="802659896"/>
                      </a:ext>
                    </a:extLst>
                  </a:tr>
                  <a:tr h="57512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3448" t="-323404" r="-1348276" b="-480851"/>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9672" t="-323404" r="-156393" b="-480851"/>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16987" t="-323404" r="-52885" b="-480851"/>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415337" t="-323404" r="-1227" b="-480851"/>
                          </a:stretch>
                        </a:blipFill>
                      </a:tcPr>
                    </a:tc>
                    <a:extLst>
                      <a:ext uri="{0D108BD9-81ED-4DB2-BD59-A6C34878D82A}">
                        <a16:rowId xmlns:a16="http://schemas.microsoft.com/office/drawing/2014/main" val="1452455367"/>
                      </a:ext>
                    </a:extLst>
                  </a:tr>
                  <a:tr h="742314">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3448" t="-326230" r="-1348276" b="-27049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9672" t="-326230" r="-156393" b="-27049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16987" t="-326230" r="-52885" b="-27049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415337" t="-326230" r="-1227" b="-270492"/>
                          </a:stretch>
                        </a:blipFill>
                      </a:tcPr>
                    </a:tc>
                    <a:extLst>
                      <a:ext uri="{0D108BD9-81ED-4DB2-BD59-A6C34878D82A}">
                        <a16:rowId xmlns:a16="http://schemas.microsoft.com/office/drawing/2014/main" val="2296569479"/>
                      </a:ext>
                    </a:extLst>
                  </a:tr>
                  <a:tr h="68580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3448" t="-460177" r="-1348276" b="-19203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9672" t="-460177" r="-156393" b="-19203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16987" t="-460177" r="-52885" b="-19203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415337" t="-460177" r="-1227" b="-192035"/>
                          </a:stretch>
                        </a:blipFill>
                      </a:tcPr>
                    </a:tc>
                    <a:extLst>
                      <a:ext uri="{0D108BD9-81ED-4DB2-BD59-A6C34878D82A}">
                        <a16:rowId xmlns:a16="http://schemas.microsoft.com/office/drawing/2014/main" val="671363328"/>
                      </a:ext>
                    </a:extLst>
                  </a:tr>
                  <a:tr h="683895">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3448" t="-565179" r="-1348276" b="-9375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9672" t="-565179" r="-156393" b="-9375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16987" t="-565179" r="-52885" b="-9375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415337" t="-565179" r="-1227" b="-93750"/>
                          </a:stretch>
                        </a:blipFill>
                      </a:tcPr>
                    </a:tc>
                    <a:extLst>
                      <a:ext uri="{0D108BD9-81ED-4DB2-BD59-A6C34878D82A}">
                        <a16:rowId xmlns:a16="http://schemas.microsoft.com/office/drawing/2014/main" val="723684363"/>
                      </a:ext>
                    </a:extLst>
                  </a:tr>
                  <a:tr h="626394">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9672" t="-723301" r="-156393" b="-194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16987" t="-723301" r="-52885" b="-1942"/>
                          </a:stretch>
                        </a:blipFill>
                      </a:tcPr>
                    </a:tc>
                    <a:tc>
                      <a:txBody>
                        <a:bodyPr/>
                        <a:lstStyle/>
                        <a:p>
                          <a:pPr algn="ctr"/>
                          <a:endParaRPr lang="en-US" sz="1200" dirty="0">
                            <a:effectLst/>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5232870"/>
                      </a:ext>
                    </a:extLst>
                  </a:tr>
                </a:tbl>
              </a:graphicData>
            </a:graphic>
          </p:graphicFrame>
        </mc:Fallback>
      </mc:AlternateContent>
      <p:sp>
        <p:nvSpPr>
          <p:cNvPr id="5" name="Rectangle 4"/>
          <p:cNvSpPr/>
          <p:nvPr/>
        </p:nvSpPr>
        <p:spPr>
          <a:xfrm>
            <a:off x="152399" y="124480"/>
            <a:ext cx="8534401" cy="523220"/>
          </a:xfrm>
          <a:prstGeom prst="rect">
            <a:avLst/>
          </a:prstGeom>
        </p:spPr>
        <p:txBody>
          <a:bodyPr wrap="square">
            <a:spAutoFit/>
          </a:bodyPr>
          <a:lstStyle/>
          <a:p>
            <a:r>
              <a:rPr lang="en-US" sz="2800" dirty="0">
                <a:solidFill>
                  <a:srgbClr val="C8102E"/>
                </a:solidFill>
                <a:latin typeface="+mj-lt"/>
                <a:ea typeface="+mj-ea"/>
                <a:cs typeface="+mj-cs"/>
              </a:rPr>
              <a:t>General Feeder Modeling - Series Components</a:t>
            </a:r>
          </a:p>
        </p:txBody>
      </p:sp>
      <mc:AlternateContent xmlns:mc="http://schemas.openxmlformats.org/markup-compatibility/2006">
        <mc:Choice xmlns:a14="http://schemas.microsoft.com/office/drawing/2010/main" Requires="a14">
          <p:sp>
            <p:nvSpPr>
              <p:cNvPr id="9" name="TextBox 8"/>
              <p:cNvSpPr txBox="1"/>
              <p:nvPr/>
            </p:nvSpPr>
            <p:spPr>
              <a:xfrm>
                <a:off x="5520125" y="1997798"/>
                <a:ext cx="3611886" cy="276999"/>
              </a:xfrm>
              <a:prstGeom prst="rect">
                <a:avLst/>
              </a:prstGeom>
              <a:noFill/>
            </p:spPr>
            <p:txBody>
              <a:bodyPr wrap="none" lIns="0" tIns="0" rIns="0" bIns="0" rtlCol="0">
                <a:spAutoFit/>
              </a:bodyPr>
              <a:lstStyle/>
              <a:p>
                <a14:m>
                  <m:oMath xmlns:m="http://schemas.openxmlformats.org/officeDocument/2006/math">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𝑉𝐿</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𝑎𝑏𝑐</m:t>
                            </m:r>
                          </m:sub>
                        </m:sSub>
                      </m:e>
                    </m:d>
                    <m:r>
                      <a:rPr lang="en-US" sz="1800" i="1" smtClean="0">
                        <a:latin typeface="Cambria Math" panose="02040503050406030204" pitchFamily="18" charset="0"/>
                      </a:rPr>
                      <m:t>=</m:t>
                    </m:r>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𝐴</m:t>
                        </m:r>
                      </m:e>
                    </m:d>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𝑉𝐿</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𝐴𝐵𝐶</m:t>
                            </m:r>
                          </m:sub>
                        </m:sSub>
                      </m:e>
                    </m:d>
                    <m:r>
                      <a:rPr lang="en-US" sz="1800" b="0" i="1" smtClean="0">
                        <a:latin typeface="Cambria Math" panose="02040503050406030204" pitchFamily="18" charset="0"/>
                      </a:rPr>
                      <m:t>−[</m:t>
                    </m:r>
                    <m:r>
                      <a:rPr lang="en-US" sz="1800" b="0" i="1" smtClean="0">
                        <a:latin typeface="Cambria Math" panose="02040503050406030204" pitchFamily="18" charset="0"/>
                      </a:rPr>
                      <m:t>𝐵</m:t>
                    </m:r>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𝑎𝑏𝑐</m:t>
                        </m:r>
                      </m:sub>
                    </m:sSub>
                    <m:r>
                      <a:rPr lang="en-US" sz="1800" b="0" i="1" smtClean="0">
                        <a:latin typeface="Cambria Math" panose="02040503050406030204" pitchFamily="18" charset="0"/>
                      </a:rPr>
                      <m:t>]</m:t>
                    </m:r>
                  </m:oMath>
                </a14:m>
                <a:r>
                  <a:rPr lang="en-US" sz="1800" dirty="0">
                    <a:latin typeface="Times New Roman" panose="02020603050405020304" pitchFamily="18" charset="0"/>
                  </a:rPr>
                  <a:t> </a:t>
                </a:r>
                <a:endParaRPr lang="en-US" sz="1800" dirty="0">
                  <a:latin typeface="Times New Roman" panose="02020603050405020304" pitchFamily="18" charset="0"/>
                </a:endParaRPr>
              </a:p>
            </p:txBody>
          </p:sp>
        </mc:Choice>
        <mc:Fallback>
          <p:sp>
            <p:nvSpPr>
              <p:cNvPr id="9" name="TextBox 8"/>
              <p:cNvSpPr txBox="1">
                <a:spLocks noRot="1" noChangeAspect="1" noMove="1" noResize="1" noEditPoints="1" noAdjustHandles="1" noChangeArrowheads="1" noChangeShapeType="1" noTextEdit="1"/>
              </p:cNvSpPr>
              <p:nvPr/>
            </p:nvSpPr>
            <p:spPr>
              <a:xfrm>
                <a:off x="5520125" y="1997798"/>
                <a:ext cx="3611886" cy="276999"/>
              </a:xfrm>
              <a:prstGeom prst="rect">
                <a:avLst/>
              </a:prstGeom>
              <a:blipFill>
                <a:blip r:embed="rId4"/>
                <a:stretch>
                  <a:fillRect l="-169" t="-2222" r="-676" b="-4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5486400" y="2536799"/>
                <a:ext cx="36269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𝑉𝐿</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𝐴𝐵𝐶</m:t>
                              </m:r>
                            </m:sub>
                          </m:sSub>
                        </m:e>
                      </m:d>
                      <m:r>
                        <a:rPr lang="en-US" sz="1800" i="1" smtClean="0">
                          <a:latin typeface="Cambria Math" panose="02040503050406030204" pitchFamily="18" charset="0"/>
                        </a:rPr>
                        <m:t>=</m:t>
                      </m:r>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𝑎</m:t>
                          </m:r>
                        </m:e>
                      </m:d>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𝑉𝐿</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𝑎𝑏𝑐</m:t>
                              </m:r>
                            </m:sub>
                          </m:sSub>
                        </m:e>
                      </m:d>
                      <m:r>
                        <a:rPr lang="en-US" sz="1800" b="0" i="1" smtClean="0">
                          <a:latin typeface="Cambria Math" panose="02040503050406030204" pitchFamily="18" charset="0"/>
                        </a:rPr>
                        <m:t>+[</m:t>
                      </m:r>
                      <m:r>
                        <a:rPr lang="en-US" sz="1800" b="0" i="1" smtClean="0">
                          <a:latin typeface="Cambria Math" panose="02040503050406030204" pitchFamily="18" charset="0"/>
                        </a:rPr>
                        <m:t>𝑏</m:t>
                      </m:r>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𝑎𝑏𝑐</m:t>
                          </m:r>
                        </m:sub>
                      </m:sSub>
                      <m:r>
                        <a:rPr lang="en-US" sz="1800" b="0" i="1" smtClean="0">
                          <a:latin typeface="Cambria Math" panose="02040503050406030204" pitchFamily="18" charset="0"/>
                        </a:rPr>
                        <m:t>]</m:t>
                      </m:r>
                      <m:r>
                        <m:rPr>
                          <m:nor/>
                        </m:rPr>
                        <a:rPr lang="en-US" sz="1800" i="1" dirty="0">
                          <a:latin typeface="Times New Roman" panose="02020603050405020304" pitchFamily="18" charset="0"/>
                        </a:rPr>
                        <m:t> </m:t>
                      </m:r>
                    </m:oMath>
                  </m:oMathPara>
                </a14:m>
                <a:endParaRPr lang="en-US" sz="1800" dirty="0">
                  <a:latin typeface="Times New Roman" panose="02020603050405020304" pitchFamily="18" charset="0"/>
                </a:endParaRPr>
              </a:p>
            </p:txBody>
          </p:sp>
        </mc:Choice>
        <mc:Fallback>
          <p:sp>
            <p:nvSpPr>
              <p:cNvPr id="10" name="TextBox 9"/>
              <p:cNvSpPr txBox="1">
                <a:spLocks noRot="1" noChangeAspect="1" noMove="1" noResize="1" noEditPoints="1" noAdjustHandles="1" noChangeArrowheads="1" noChangeShapeType="1" noTextEdit="1"/>
              </p:cNvSpPr>
              <p:nvPr/>
            </p:nvSpPr>
            <p:spPr>
              <a:xfrm>
                <a:off x="5486400" y="2536799"/>
                <a:ext cx="3626955" cy="276999"/>
              </a:xfrm>
              <a:prstGeom prst="rect">
                <a:avLst/>
              </a:prstGeom>
              <a:blipFill>
                <a:blip r:embed="rId5"/>
                <a:stretch>
                  <a:fillRect r="-336" b="-3913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5534921" y="3075801"/>
                <a:ext cx="3211777"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begChr m:val="["/>
                          <m:endChr m:val="]"/>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i="1">
                                  <a:latin typeface="Cambria Math" panose="02040503050406030204" pitchFamily="18" charset="0"/>
                                </a:rPr>
                                <m:t>𝐼</m:t>
                              </m:r>
                            </m:e>
                            <m:sub>
                              <m:r>
                                <a:rPr lang="en-US" sz="1800" b="0" i="1" smtClean="0">
                                  <a:latin typeface="Cambria Math" panose="02040503050406030204" pitchFamily="18" charset="0"/>
                                </a:rPr>
                                <m:t>𝐴𝐵𝐶</m:t>
                              </m:r>
                            </m:sub>
                          </m:sSub>
                        </m:e>
                      </m:d>
                      <m:r>
                        <a:rPr lang="en-US" sz="1800" i="1" smtClean="0">
                          <a:latin typeface="Cambria Math" panose="02040503050406030204" pitchFamily="18" charset="0"/>
                        </a:rPr>
                        <m:t>=</m:t>
                      </m:r>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𝑐</m:t>
                          </m:r>
                        </m:e>
                      </m:d>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𝑉𝐿</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𝑎𝑏𝑐</m:t>
                              </m:r>
                            </m:sub>
                          </m:sSub>
                        </m:e>
                      </m:d>
                      <m:r>
                        <a:rPr lang="en-US" sz="1800" b="0" i="1" smtClean="0">
                          <a:latin typeface="Cambria Math" panose="02040503050406030204" pitchFamily="18" charset="0"/>
                        </a:rPr>
                        <m:t>+[</m:t>
                      </m:r>
                      <m:r>
                        <a:rPr lang="en-US" sz="1800" b="0" i="1" smtClean="0">
                          <a:latin typeface="Cambria Math" panose="02040503050406030204" pitchFamily="18" charset="0"/>
                        </a:rPr>
                        <m:t>𝑑</m:t>
                      </m:r>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𝑎𝑏𝑐</m:t>
                          </m:r>
                        </m:sub>
                      </m:sSub>
                      <m:r>
                        <a:rPr lang="en-US" sz="1800" b="0" i="1" smtClean="0">
                          <a:latin typeface="Cambria Math" panose="02040503050406030204" pitchFamily="18" charset="0"/>
                        </a:rPr>
                        <m:t>]</m:t>
                      </m:r>
                    </m:oMath>
                  </m:oMathPara>
                </a14:m>
                <a:endParaRPr lang="en-US" sz="1800" dirty="0">
                  <a:latin typeface="Times New Roman" panose="02020603050405020304" pitchFamily="18" charset="0"/>
                </a:endParaRPr>
              </a:p>
            </p:txBody>
          </p:sp>
        </mc:Choice>
        <mc:Fallback>
          <p:sp>
            <p:nvSpPr>
              <p:cNvPr id="11" name="TextBox 10"/>
              <p:cNvSpPr txBox="1">
                <a:spLocks noRot="1" noChangeAspect="1" noMove="1" noResize="1" noEditPoints="1" noAdjustHandles="1" noChangeArrowheads="1" noChangeShapeType="1" noTextEdit="1"/>
              </p:cNvSpPr>
              <p:nvPr/>
            </p:nvSpPr>
            <p:spPr>
              <a:xfrm>
                <a:off x="5534921" y="3075801"/>
                <a:ext cx="3211777" cy="276999"/>
              </a:xfrm>
              <a:prstGeom prst="rect">
                <a:avLst/>
              </a:prstGeom>
              <a:blipFill>
                <a:blip r:embed="rId6"/>
                <a:stretch>
                  <a:fillRect t="-2222" r="-2277" b="-40000"/>
                </a:stretch>
              </a:blipFill>
            </p:spPr>
            <p:txBody>
              <a:bodyPr/>
              <a:lstStyle/>
              <a:p>
                <a:r>
                  <a:rPr lang="en-US">
                    <a:noFill/>
                  </a:rPr>
                  <a:t> </a:t>
                </a:r>
              </a:p>
            </p:txBody>
          </p:sp>
        </mc:Fallback>
      </mc:AlternateContent>
    </p:spTree>
    <p:extLst>
      <p:ext uri="{BB962C8B-B14F-4D97-AF65-F5344CB8AC3E}">
        <p14:creationId xmlns:p14="http://schemas.microsoft.com/office/powerpoint/2010/main" val="342957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B7A2384-8C5D-49F6-8259-B9A64ECD4852}" type="slidenum">
              <a:rPr lang="en-US" smtClean="0"/>
              <a:t>5</a:t>
            </a:fld>
            <a:endParaRPr lang="en-US" dirty="0"/>
          </a:p>
        </p:txBody>
      </p:sp>
      <p:sp>
        <p:nvSpPr>
          <p:cNvPr id="9" name="Rectangle 8"/>
          <p:cNvSpPr/>
          <p:nvPr/>
        </p:nvSpPr>
        <p:spPr>
          <a:xfrm>
            <a:off x="152400" y="124480"/>
            <a:ext cx="7746031" cy="523220"/>
          </a:xfrm>
          <a:prstGeom prst="rect">
            <a:avLst/>
          </a:prstGeom>
        </p:spPr>
        <p:txBody>
          <a:bodyPr wrap="none">
            <a:spAutoFit/>
          </a:bodyPr>
          <a:lstStyle/>
          <a:p>
            <a:r>
              <a:rPr lang="en-US" sz="2800" dirty="0">
                <a:solidFill>
                  <a:srgbClr val="C8102E"/>
                </a:solidFill>
                <a:latin typeface="+mj-lt"/>
                <a:ea typeface="+mj-ea"/>
                <a:cs typeface="+mj-cs"/>
              </a:rPr>
              <a:t>General Feeder Modeling - Series Components</a:t>
            </a:r>
          </a:p>
        </p:txBody>
      </p:sp>
      <p:pic>
        <p:nvPicPr>
          <p:cNvPr id="2" name="Picture 1"/>
          <p:cNvPicPr>
            <a:picLocks noChangeAspect="1"/>
          </p:cNvPicPr>
          <p:nvPr/>
        </p:nvPicPr>
        <p:blipFill>
          <a:blip r:embed="rId2"/>
          <a:stretch>
            <a:fillRect/>
          </a:stretch>
        </p:blipFill>
        <p:spPr>
          <a:xfrm>
            <a:off x="2666999" y="4572001"/>
            <a:ext cx="4038601" cy="1341367"/>
          </a:xfrm>
          <a:prstGeom prst="rect">
            <a:avLst/>
          </a:prstGeom>
        </p:spPr>
      </p:pic>
      <p:sp>
        <p:nvSpPr>
          <p:cNvPr id="8" name="TextBox 7"/>
          <p:cNvSpPr txBox="1"/>
          <p:nvPr/>
        </p:nvSpPr>
        <p:spPr>
          <a:xfrm>
            <a:off x="2064128" y="5824298"/>
            <a:ext cx="5174314" cy="338554"/>
          </a:xfrm>
          <a:prstGeom prst="rect">
            <a:avLst/>
          </a:prstGeom>
          <a:noFill/>
        </p:spPr>
        <p:txBody>
          <a:bodyPr wrap="square" rtlCol="0">
            <a:spAutoFit/>
          </a:bodyPr>
          <a:lstStyle/>
          <a:p>
            <a:pPr algn="ctr"/>
            <a:r>
              <a:rPr lang="en-US" sz="1600" dirty="0"/>
              <a:t>Fig.3 Standard feeder series component model</a:t>
            </a:r>
          </a:p>
        </p:txBody>
      </p:sp>
      <p:sp>
        <p:nvSpPr>
          <p:cNvPr id="5" name="Rectangle 4"/>
          <p:cNvSpPr/>
          <p:nvPr/>
        </p:nvSpPr>
        <p:spPr>
          <a:xfrm>
            <a:off x="-24618" y="685800"/>
            <a:ext cx="9144000" cy="923330"/>
          </a:xfrm>
          <a:prstGeom prst="rect">
            <a:avLst/>
          </a:prstGeom>
        </p:spPr>
        <p:txBody>
          <a:bodyPr wrap="square">
            <a:spAutoFit/>
          </a:bodyPr>
          <a:lstStyle/>
          <a:p>
            <a:pPr marL="285750" indent="-285750" algn="just">
              <a:buFont typeface="Arial" panose="020B0604020202020204" pitchFamily="34" charset="0"/>
              <a:buChar char="•"/>
            </a:pPr>
            <a:r>
              <a:rPr lang="en-US" sz="1800" dirty="0">
                <a:solidFill>
                  <a:srgbClr val="000000"/>
                </a:solidFill>
              </a:rPr>
              <a:t>With reference to Fig.3, for any series components, they are modeled using the following two equations.  </a:t>
            </a:r>
          </a:p>
          <a:p>
            <a:pPr marL="285750" indent="-285750" algn="just">
              <a:buFont typeface="Arial" panose="020B0604020202020204" pitchFamily="34" charset="0"/>
              <a:buChar char="•"/>
            </a:pPr>
            <a:r>
              <a:rPr lang="en-US" sz="1800" dirty="0">
                <a:solidFill>
                  <a:srgbClr val="000000"/>
                </a:solidFill>
              </a:rPr>
              <a:t>These two equations are also known as forward and backward sweep models.</a:t>
            </a:r>
          </a:p>
        </p:txBody>
      </p:sp>
      <mc:AlternateContent xmlns:mc="http://schemas.openxmlformats.org/markup-compatibility/2006" xmlns:a14="http://schemas.microsoft.com/office/drawing/2010/main">
        <mc:Choice Requires="a14">
          <p:sp>
            <p:nvSpPr>
              <p:cNvPr id="16" name="TextBox 15"/>
              <p:cNvSpPr txBox="1"/>
              <p:nvPr/>
            </p:nvSpPr>
            <p:spPr>
              <a:xfrm>
                <a:off x="2453070" y="1676391"/>
                <a:ext cx="4676217"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𝑉𝐿𝑁</m:t>
                              </m:r>
                            </m:e>
                            <m:sub>
                              <m:r>
                                <a:rPr lang="en-US" sz="2000" b="0" i="1" smtClean="0">
                                  <a:latin typeface="Cambria Math" panose="02040503050406030204" pitchFamily="18" charset="0"/>
                                </a:rPr>
                                <m:t>𝑎𝑏𝑐</m:t>
                              </m:r>
                            </m:sub>
                          </m:sSub>
                          <m:r>
                            <a:rPr lang="en-US" sz="2000" b="0" i="1" smtClean="0">
                              <a:latin typeface="Cambria Math" panose="02040503050406030204" pitchFamily="18" charset="0"/>
                            </a:rPr>
                            <m:t>]</m:t>
                          </m:r>
                        </m:e>
                        <m:sub>
                          <m:r>
                            <a:rPr lang="en-US" sz="2000" b="0" i="1" smtClean="0">
                              <a:latin typeface="Cambria Math" panose="02040503050406030204" pitchFamily="18" charset="0"/>
                            </a:rPr>
                            <m:t>𝑚</m:t>
                          </m:r>
                        </m:sub>
                      </m:sSub>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𝐴</m:t>
                          </m:r>
                        </m:e>
                      </m:d>
                      <m:sSub>
                        <m:sSubPr>
                          <m:ctrlPr>
                            <a:rPr lang="en-US" sz="2000" i="1">
                              <a:latin typeface="Cambria Math" panose="02040503050406030204" pitchFamily="18" charset="0"/>
                            </a:rPr>
                          </m:ctrlPr>
                        </m:sSubPr>
                        <m:e>
                          <m:r>
                            <a:rPr lang="en-US" sz="2000" i="1" smtClean="0">
                              <a:latin typeface="Cambria Math" panose="02040503050406030204" pitchFamily="18" charset="0"/>
                              <a:ea typeface="Cambria Math" panose="02040503050406030204" pitchFamily="18" charset="0"/>
                            </a:rPr>
                            <m:t>∙</m:t>
                          </m:r>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𝑉𝐿𝑁</m:t>
                              </m:r>
                            </m:e>
                            <m:sub>
                              <m:r>
                                <a:rPr lang="en-US" sz="2000" i="1">
                                  <a:latin typeface="Cambria Math" panose="02040503050406030204" pitchFamily="18" charset="0"/>
                                </a:rPr>
                                <m:t>𝑎𝑏𝑐</m:t>
                              </m:r>
                            </m:sub>
                          </m:sSub>
                          <m:r>
                            <a:rPr lang="en-US" sz="2000" i="1">
                              <a:latin typeface="Cambria Math" panose="02040503050406030204" pitchFamily="18" charset="0"/>
                            </a:rPr>
                            <m:t>]</m:t>
                          </m:r>
                        </m:e>
                        <m:sub>
                          <m:r>
                            <a:rPr lang="en-US" sz="2000" b="0" i="1" smtClean="0">
                              <a:latin typeface="Cambria Math" panose="02040503050406030204" pitchFamily="18" charset="0"/>
                            </a:rPr>
                            <m:t>𝑛</m:t>
                          </m:r>
                        </m:sub>
                      </m:sSub>
                      <m:r>
                        <a:rPr lang="en-US" sz="2000" b="0" i="1" smtClean="0">
                          <a:latin typeface="Cambria Math" panose="02040503050406030204" pitchFamily="18" charset="0"/>
                        </a:rPr>
                        <m:t>−</m:t>
                      </m:r>
                      <m:d>
                        <m:dPr>
                          <m:begChr m:val="["/>
                          <m:endChr m:val="]"/>
                          <m:ctrlPr>
                            <a:rPr lang="en-US" sz="2000" i="1">
                              <a:latin typeface="Cambria Math" panose="02040503050406030204" pitchFamily="18" charset="0"/>
                            </a:rPr>
                          </m:ctrlPr>
                        </m:dPr>
                        <m:e>
                          <m:r>
                            <a:rPr lang="en-US" sz="2000" b="0" i="1" smtClean="0">
                              <a:latin typeface="Cambria Math" panose="02040503050406030204" pitchFamily="18" charset="0"/>
                            </a:rPr>
                            <m:t>𝐵</m:t>
                          </m:r>
                        </m:e>
                      </m:d>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b="0" i="1" smtClean="0">
                                  <a:latin typeface="Cambria Math" panose="02040503050406030204" pitchFamily="18" charset="0"/>
                                </a:rPr>
                                <m:t>𝐼</m:t>
                              </m:r>
                            </m:e>
                            <m:sub>
                              <m:r>
                                <a:rPr lang="en-US" sz="2000" i="1">
                                  <a:latin typeface="Cambria Math" panose="02040503050406030204" pitchFamily="18" charset="0"/>
                                </a:rPr>
                                <m:t>𝑎𝑏𝑐</m:t>
                              </m:r>
                            </m:sub>
                          </m:sSub>
                          <m:r>
                            <a:rPr lang="en-US" sz="2000" i="1">
                              <a:latin typeface="Cambria Math" panose="02040503050406030204" pitchFamily="18" charset="0"/>
                            </a:rPr>
                            <m:t>]</m:t>
                          </m:r>
                        </m:e>
                        <m:sub>
                          <m:r>
                            <a:rPr lang="en-US" sz="2000" b="0" i="1" smtClean="0">
                              <a:latin typeface="Cambria Math" panose="02040503050406030204" pitchFamily="18" charset="0"/>
                            </a:rPr>
                            <m:t>𝑛</m:t>
                          </m:r>
                        </m:sub>
                      </m:sSub>
                    </m:oMath>
                  </m:oMathPara>
                </a14:m>
                <a:endParaRPr lang="en-US" sz="20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453070" y="1676391"/>
                <a:ext cx="4676217" cy="307777"/>
              </a:xfrm>
              <a:prstGeom prst="rect">
                <a:avLst/>
              </a:prstGeom>
              <a:blipFill>
                <a:blip r:embed="rId3"/>
                <a:stretch>
                  <a:fillRect l="-1432" b="-38000"/>
                </a:stretch>
              </a:blipFill>
            </p:spPr>
            <p:txBody>
              <a:bodyPr/>
              <a:lstStyle/>
              <a:p>
                <a:r>
                  <a:rPr lang="en-US">
                    <a:noFill/>
                  </a:rPr>
                  <a:t> </a:t>
                </a:r>
              </a:p>
            </p:txBody>
          </p:sp>
        </mc:Fallback>
      </mc:AlternateContent>
      <p:sp>
        <p:nvSpPr>
          <p:cNvPr id="18" name="Rectangle 17"/>
          <p:cNvSpPr/>
          <p:nvPr/>
        </p:nvSpPr>
        <p:spPr>
          <a:xfrm>
            <a:off x="533400" y="1615589"/>
            <a:ext cx="1829347" cy="400110"/>
          </a:xfrm>
          <a:prstGeom prst="rect">
            <a:avLst/>
          </a:prstGeom>
        </p:spPr>
        <p:txBody>
          <a:bodyPr wrap="none">
            <a:spAutoFit/>
          </a:bodyPr>
          <a:lstStyle/>
          <a:p>
            <a:r>
              <a:rPr lang="en-US" sz="2000" dirty="0">
                <a:solidFill>
                  <a:srgbClr val="000000"/>
                </a:solidFill>
              </a:rPr>
              <a:t>Forward sweep:</a:t>
            </a:r>
            <a:endParaRPr lang="en-US" sz="2000" dirty="0"/>
          </a:p>
        </p:txBody>
      </p:sp>
      <mc:AlternateContent xmlns:mc="http://schemas.openxmlformats.org/markup-compatibility/2006" xmlns:a14="http://schemas.microsoft.com/office/drawing/2010/main">
        <mc:Choice Requires="a14">
          <p:sp>
            <p:nvSpPr>
              <p:cNvPr id="19" name="TextBox 18"/>
              <p:cNvSpPr txBox="1"/>
              <p:nvPr/>
            </p:nvSpPr>
            <p:spPr>
              <a:xfrm>
                <a:off x="2667000" y="2208175"/>
                <a:ext cx="4293483"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𝐼</m:t>
                              </m:r>
                            </m:e>
                            <m:sub>
                              <m:r>
                                <a:rPr lang="en-US" sz="2000" b="0" i="1" smtClean="0">
                                  <a:latin typeface="Cambria Math" panose="02040503050406030204" pitchFamily="18" charset="0"/>
                                </a:rPr>
                                <m:t>𝑎𝑏𝑐</m:t>
                              </m:r>
                            </m:sub>
                          </m:sSub>
                          <m:r>
                            <a:rPr lang="en-US" sz="2000" b="0" i="1" smtClean="0">
                              <a:latin typeface="Cambria Math" panose="02040503050406030204" pitchFamily="18" charset="0"/>
                            </a:rPr>
                            <m:t>]</m:t>
                          </m:r>
                        </m:e>
                        <m:sub>
                          <m:r>
                            <a:rPr lang="en-US" sz="2000" b="0" i="1" smtClean="0">
                              <a:latin typeface="Cambria Math" panose="02040503050406030204" pitchFamily="18" charset="0"/>
                            </a:rPr>
                            <m:t>𝑛</m:t>
                          </m:r>
                        </m:sub>
                      </m:sSub>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𝑐</m:t>
                          </m:r>
                        </m:e>
                      </m:d>
                      <m:sSub>
                        <m:sSubPr>
                          <m:ctrlPr>
                            <a:rPr lang="en-US" sz="2000" i="1">
                              <a:latin typeface="Cambria Math" panose="02040503050406030204" pitchFamily="18" charset="0"/>
                            </a:rPr>
                          </m:ctrlPr>
                        </m:sSubPr>
                        <m:e>
                          <m:r>
                            <a:rPr lang="en-US" sz="2000" i="1" smtClean="0">
                              <a:latin typeface="Cambria Math" panose="02040503050406030204" pitchFamily="18" charset="0"/>
                              <a:ea typeface="Cambria Math" panose="02040503050406030204" pitchFamily="18" charset="0"/>
                            </a:rPr>
                            <m:t>∙</m:t>
                          </m:r>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𝑉𝐿𝑁</m:t>
                              </m:r>
                            </m:e>
                            <m:sub>
                              <m:r>
                                <a:rPr lang="en-US" sz="2000" i="1">
                                  <a:latin typeface="Cambria Math" panose="02040503050406030204" pitchFamily="18" charset="0"/>
                                </a:rPr>
                                <m:t>𝑎𝑏𝑐</m:t>
                              </m:r>
                            </m:sub>
                          </m:sSub>
                          <m:r>
                            <a:rPr lang="en-US" sz="2000" i="1">
                              <a:latin typeface="Cambria Math" panose="02040503050406030204" pitchFamily="18" charset="0"/>
                            </a:rPr>
                            <m:t>]</m:t>
                          </m:r>
                        </m:e>
                        <m:sub>
                          <m:r>
                            <a:rPr lang="en-US" sz="2000" b="0" i="1" smtClean="0">
                              <a:latin typeface="Cambria Math" panose="02040503050406030204" pitchFamily="18" charset="0"/>
                            </a:rPr>
                            <m:t>𝑚</m:t>
                          </m:r>
                        </m:sub>
                      </m:sSub>
                      <m:r>
                        <a:rPr lang="en-US" sz="2000" b="0" i="1" smtClean="0">
                          <a:latin typeface="Cambria Math" panose="02040503050406030204" pitchFamily="18" charset="0"/>
                        </a:rPr>
                        <m:t>+</m:t>
                      </m:r>
                      <m:d>
                        <m:dPr>
                          <m:begChr m:val="["/>
                          <m:endChr m:val="]"/>
                          <m:ctrlPr>
                            <a:rPr lang="en-US" sz="2000" i="1">
                              <a:latin typeface="Cambria Math" panose="02040503050406030204" pitchFamily="18" charset="0"/>
                            </a:rPr>
                          </m:ctrlPr>
                        </m:dPr>
                        <m:e>
                          <m:r>
                            <a:rPr lang="en-US" sz="2000" b="0" i="1" smtClean="0">
                              <a:latin typeface="Cambria Math" panose="02040503050406030204" pitchFamily="18" charset="0"/>
                            </a:rPr>
                            <m:t>𝑑</m:t>
                          </m:r>
                        </m:e>
                      </m:d>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b="0" i="1" smtClean="0">
                                  <a:latin typeface="Cambria Math" panose="02040503050406030204" pitchFamily="18" charset="0"/>
                                </a:rPr>
                                <m:t>𝐼</m:t>
                              </m:r>
                            </m:e>
                            <m:sub>
                              <m:r>
                                <a:rPr lang="en-US" sz="2000" i="1">
                                  <a:latin typeface="Cambria Math" panose="02040503050406030204" pitchFamily="18" charset="0"/>
                                </a:rPr>
                                <m:t>𝑎𝑏𝑐</m:t>
                              </m:r>
                            </m:sub>
                          </m:sSub>
                          <m:r>
                            <a:rPr lang="en-US" sz="2000" i="1">
                              <a:latin typeface="Cambria Math" panose="02040503050406030204" pitchFamily="18" charset="0"/>
                            </a:rPr>
                            <m:t>]</m:t>
                          </m:r>
                        </m:e>
                        <m:sub>
                          <m:r>
                            <a:rPr lang="en-US" sz="2000" b="0" i="1" smtClean="0">
                              <a:latin typeface="Cambria Math" panose="02040503050406030204" pitchFamily="18" charset="0"/>
                            </a:rPr>
                            <m:t>𝑚</m:t>
                          </m:r>
                        </m:sub>
                      </m:sSub>
                    </m:oMath>
                  </m:oMathPara>
                </a14:m>
                <a:endParaRPr lang="en-US"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2667000" y="2208175"/>
                <a:ext cx="4293483" cy="307777"/>
              </a:xfrm>
              <a:prstGeom prst="rect">
                <a:avLst/>
              </a:prstGeom>
              <a:blipFill>
                <a:blip r:embed="rId4"/>
                <a:stretch>
                  <a:fillRect l="-1563" b="-35294"/>
                </a:stretch>
              </a:blipFill>
            </p:spPr>
            <p:txBody>
              <a:bodyPr/>
              <a:lstStyle/>
              <a:p>
                <a:r>
                  <a:rPr lang="en-US">
                    <a:noFill/>
                  </a:rPr>
                  <a:t> </a:t>
                </a:r>
              </a:p>
            </p:txBody>
          </p:sp>
        </mc:Fallback>
      </mc:AlternateContent>
      <p:sp>
        <p:nvSpPr>
          <p:cNvPr id="20" name="Rectangle 19"/>
          <p:cNvSpPr/>
          <p:nvPr/>
        </p:nvSpPr>
        <p:spPr>
          <a:xfrm>
            <a:off x="533400" y="2130926"/>
            <a:ext cx="2000869" cy="400110"/>
          </a:xfrm>
          <a:prstGeom prst="rect">
            <a:avLst/>
          </a:prstGeom>
        </p:spPr>
        <p:txBody>
          <a:bodyPr wrap="none">
            <a:spAutoFit/>
          </a:bodyPr>
          <a:lstStyle/>
          <a:p>
            <a:r>
              <a:rPr lang="en-US" sz="2000" dirty="0">
                <a:solidFill>
                  <a:srgbClr val="000000"/>
                </a:solidFill>
              </a:rPr>
              <a:t>Backward sweep:</a:t>
            </a:r>
            <a:endParaRPr lang="en-US" sz="2000" dirty="0"/>
          </a:p>
        </p:txBody>
      </p:sp>
      <p:sp>
        <p:nvSpPr>
          <p:cNvPr id="21" name="TextBox 20"/>
          <p:cNvSpPr txBox="1"/>
          <p:nvPr/>
        </p:nvSpPr>
        <p:spPr>
          <a:xfrm>
            <a:off x="8077200" y="1600200"/>
            <a:ext cx="471604" cy="400110"/>
          </a:xfrm>
          <a:prstGeom prst="rect">
            <a:avLst/>
          </a:prstGeom>
          <a:noFill/>
        </p:spPr>
        <p:txBody>
          <a:bodyPr wrap="none" rtlCol="0">
            <a:spAutoFit/>
          </a:bodyPr>
          <a:lstStyle/>
          <a:p>
            <a:r>
              <a:rPr lang="en-US" sz="2000" dirty="0"/>
              <a:t>(1)</a:t>
            </a:r>
          </a:p>
        </p:txBody>
      </p:sp>
      <p:sp>
        <p:nvSpPr>
          <p:cNvPr id="22" name="TextBox 21">
            <a:extLst>
              <a:ext uri="{FF2B5EF4-FFF2-40B4-BE49-F238E27FC236}">
                <a16:creationId xmlns:a16="http://schemas.microsoft.com/office/drawing/2014/main" id="{FCD1DE96-9992-794E-BE5E-439843510F50}"/>
              </a:ext>
            </a:extLst>
          </p:cNvPr>
          <p:cNvSpPr txBox="1"/>
          <p:nvPr/>
        </p:nvSpPr>
        <p:spPr>
          <a:xfrm>
            <a:off x="8077200" y="2145494"/>
            <a:ext cx="471604" cy="400110"/>
          </a:xfrm>
          <a:prstGeom prst="rect">
            <a:avLst/>
          </a:prstGeom>
          <a:noFill/>
        </p:spPr>
        <p:txBody>
          <a:bodyPr wrap="none" rtlCol="0">
            <a:spAutoFit/>
          </a:bodyPr>
          <a:lstStyle/>
          <a:p>
            <a:r>
              <a:rPr lang="en-US" sz="2000" dirty="0"/>
              <a:t>(2)</a:t>
            </a:r>
          </a:p>
        </p:txBody>
      </p:sp>
      <p:sp>
        <p:nvSpPr>
          <p:cNvPr id="15" name="Rectangle 14"/>
          <p:cNvSpPr/>
          <p:nvPr/>
        </p:nvSpPr>
        <p:spPr>
          <a:xfrm>
            <a:off x="-24618" y="2590800"/>
            <a:ext cx="9144000" cy="2031325"/>
          </a:xfrm>
          <a:prstGeom prst="rect">
            <a:avLst/>
          </a:prstGeom>
        </p:spPr>
        <p:txBody>
          <a:bodyPr wrap="square">
            <a:spAutoFit/>
          </a:bodyPr>
          <a:lstStyle/>
          <a:p>
            <a:pPr marL="342900" indent="-342900" algn="just">
              <a:buFont typeface="Arial" panose="020B0604020202020204" pitchFamily="34" charset="0"/>
              <a:buChar char="•"/>
            </a:pPr>
            <a:r>
              <a:rPr lang="en-US" sz="1800" dirty="0">
                <a:solidFill>
                  <a:srgbClr val="000000"/>
                </a:solidFill>
              </a:rPr>
              <a:t>For different components, the equations have the same format, and </a:t>
            </a:r>
            <a:r>
              <a:rPr lang="en-US" sz="1800" dirty="0" smtClean="0">
                <a:solidFill>
                  <a:srgbClr val="000000"/>
                </a:solidFill>
              </a:rPr>
              <a:t>[A], [B], </a:t>
            </a:r>
            <a:r>
              <a:rPr lang="en-US" sz="1800" dirty="0">
                <a:solidFill>
                  <a:srgbClr val="000000"/>
                </a:solidFill>
              </a:rPr>
              <a:t>[c], and [d] are all 3 × 3 matrices. However, calculating the components in these matrices will be different for different components.</a:t>
            </a:r>
          </a:p>
          <a:p>
            <a:pPr marL="342900" indent="-342900" algn="just">
              <a:buFont typeface="Arial" panose="020B0604020202020204" pitchFamily="34" charset="0"/>
              <a:buChar char="•"/>
            </a:pPr>
            <a:r>
              <a:rPr lang="en-US" sz="1800" dirty="0">
                <a:solidFill>
                  <a:srgbClr val="000000"/>
                </a:solidFill>
              </a:rPr>
              <a:t>For example, Carson's equations can be used for computing the line impedances for overhead and underground lines [Chapter 4, </a:t>
            </a:r>
            <a:r>
              <a:rPr lang="en-US" sz="1800" dirty="0" err="1">
                <a:solidFill>
                  <a:srgbClr val="000000"/>
                </a:solidFill>
              </a:rPr>
              <a:t>Kersting</a:t>
            </a:r>
            <a:r>
              <a:rPr lang="en-US" sz="1800" dirty="0">
                <a:solidFill>
                  <a:srgbClr val="000000"/>
                </a:solidFill>
              </a:rPr>
              <a:t>]. Two-phase and single-phase lines are represented by a 3 × 3 matrix with zeros set in the rows and columns of the missing phases.</a:t>
            </a:r>
          </a:p>
          <a:p>
            <a:pPr marL="342900" indent="-342900" algn="just">
              <a:buFont typeface="Arial" panose="020B0604020202020204" pitchFamily="34" charset="0"/>
              <a:buChar char="•"/>
            </a:pPr>
            <a:r>
              <a:rPr lang="en-US" sz="1800" dirty="0">
                <a:solidFill>
                  <a:srgbClr val="000000"/>
                </a:solidFill>
              </a:rPr>
              <a:t>In most cases, the [</a:t>
            </a:r>
            <a:r>
              <a:rPr lang="en-US" sz="1800" i="1" dirty="0">
                <a:solidFill>
                  <a:srgbClr val="000000"/>
                </a:solidFill>
              </a:rPr>
              <a:t>c</a:t>
            </a:r>
            <a:r>
              <a:rPr lang="en-US" sz="1800" dirty="0">
                <a:solidFill>
                  <a:srgbClr val="000000"/>
                </a:solidFill>
              </a:rPr>
              <a:t>] matrix will be zero. Long underground lines will be an exception. </a:t>
            </a:r>
          </a:p>
        </p:txBody>
      </p:sp>
      <p:sp>
        <p:nvSpPr>
          <p:cNvPr id="14" name="Text Placeholder 4"/>
          <p:cNvSpPr>
            <a:spLocks noGrp="1"/>
          </p:cNvSpPr>
          <p:nvPr/>
        </p:nvSpPr>
        <p:spPr bwMode="auto">
          <a:xfrm>
            <a:off x="6400800" y="6324600"/>
            <a:ext cx="243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spcBef>
                <a:spcPct val="20000"/>
              </a:spcBef>
              <a:spcAft>
                <a:spcPct val="0"/>
              </a:spcAft>
              <a:buClr>
                <a:srgbClr val="CE1126"/>
              </a:buClr>
              <a:buSzPct val="80000"/>
              <a:buFont typeface="Times" charset="0"/>
              <a:buNone/>
              <a:defRPr sz="1600" b="1" i="0" baseline="0">
                <a:solidFill>
                  <a:schemeClr val="bg1"/>
                </a:solidFill>
                <a:latin typeface="Univers 65" charset="0"/>
                <a:ea typeface="Univers 65" charset="0"/>
                <a:cs typeface="Univers 65" charset="0"/>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r>
              <a:rPr lang="en-US" dirty="0" err="1"/>
              <a:t>ECpE</a:t>
            </a:r>
            <a:r>
              <a:rPr lang="en-US" dirty="0"/>
              <a:t> Department</a:t>
            </a:r>
          </a:p>
          <a:p>
            <a:endParaRPr lang="en-US" dirty="0"/>
          </a:p>
        </p:txBody>
      </p:sp>
    </p:spTree>
    <p:extLst>
      <p:ext uri="{BB962C8B-B14F-4D97-AF65-F5344CB8AC3E}">
        <p14:creationId xmlns:p14="http://schemas.microsoft.com/office/powerpoint/2010/main" val="1148304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351" y="190500"/>
            <a:ext cx="8382000" cy="609600"/>
          </a:xfrm>
        </p:spPr>
        <p:txBody>
          <a:bodyPr/>
          <a:lstStyle/>
          <a:p>
            <a:r>
              <a:rPr lang="en-US" sz="2800" dirty="0"/>
              <a:t>General Feeder Modeling - Shunt Components</a:t>
            </a:r>
            <a:endParaRPr lang="en-US" dirty="0"/>
          </a:p>
        </p:txBody>
      </p:sp>
      <p:sp>
        <p:nvSpPr>
          <p:cNvPr id="3" name="Content Placeholder 2"/>
          <p:cNvSpPr>
            <a:spLocks noGrp="1"/>
          </p:cNvSpPr>
          <p:nvPr>
            <p:ph idx="1"/>
          </p:nvPr>
        </p:nvSpPr>
        <p:spPr>
          <a:xfrm>
            <a:off x="0" y="914400"/>
            <a:ext cx="8991600" cy="4114800"/>
          </a:xfrm>
        </p:spPr>
        <p:txBody>
          <a:bodyPr/>
          <a:lstStyle/>
          <a:p>
            <a:pPr lvl="0" algn="just" fontAlgn="auto">
              <a:spcBef>
                <a:spcPts val="0"/>
              </a:spcBef>
              <a:spcAft>
                <a:spcPts val="0"/>
              </a:spcAft>
              <a:buClrTx/>
              <a:buSzTx/>
              <a:buFont typeface="Arial" panose="020B0604020202020204" pitchFamily="34" charset="0"/>
              <a:buChar char="•"/>
            </a:pPr>
            <a:r>
              <a:rPr lang="en-US" sz="1900" kern="1200" dirty="0">
                <a:solidFill>
                  <a:prstClr val="black"/>
                </a:solidFill>
                <a:latin typeface="Times" panose="02020603050405020304" pitchFamily="18" charset="0"/>
                <a:cs typeface="Times" panose="02020603050405020304" pitchFamily="18" charset="0"/>
              </a:rPr>
              <a:t>The shunt components of a distribution feeder are</a:t>
            </a:r>
          </a:p>
          <a:p>
            <a:pPr lvl="1" algn="just" fontAlgn="auto">
              <a:spcBef>
                <a:spcPts val="0"/>
              </a:spcBef>
              <a:spcAft>
                <a:spcPts val="0"/>
              </a:spcAft>
              <a:buClrTx/>
              <a:buSzTx/>
              <a:buFont typeface="Arial" panose="020B0604020202020204" pitchFamily="34" charset="0"/>
              <a:buChar char="•"/>
            </a:pPr>
            <a:r>
              <a:rPr lang="en-US" sz="1900" kern="1200" dirty="0">
                <a:solidFill>
                  <a:prstClr val="black"/>
                </a:solidFill>
                <a:latin typeface="Times" panose="02020603050405020304" pitchFamily="18" charset="0"/>
                <a:ea typeface="+mn-ea"/>
                <a:cs typeface="Times" panose="02020603050405020304" pitchFamily="18" charset="0"/>
              </a:rPr>
              <a:t>Spot static loads</a:t>
            </a:r>
          </a:p>
          <a:p>
            <a:pPr lvl="1" algn="just" fontAlgn="auto">
              <a:spcBef>
                <a:spcPts val="0"/>
              </a:spcBef>
              <a:spcAft>
                <a:spcPts val="0"/>
              </a:spcAft>
              <a:buClrTx/>
              <a:buSzTx/>
              <a:buFont typeface="Arial" panose="020B0604020202020204" pitchFamily="34" charset="0"/>
              <a:buChar char="•"/>
            </a:pPr>
            <a:r>
              <a:rPr lang="en-US" sz="1900" kern="1200" dirty="0">
                <a:solidFill>
                  <a:prstClr val="black"/>
                </a:solidFill>
                <a:latin typeface="Times" panose="02020603050405020304" pitchFamily="18" charset="0"/>
                <a:ea typeface="+mn-ea"/>
                <a:cs typeface="Times" panose="02020603050405020304" pitchFamily="18" charset="0"/>
              </a:rPr>
              <a:t>Spot induction machines</a:t>
            </a:r>
          </a:p>
          <a:p>
            <a:pPr lvl="1" algn="just" fontAlgn="auto">
              <a:spcBef>
                <a:spcPts val="0"/>
              </a:spcBef>
              <a:spcAft>
                <a:spcPts val="0"/>
              </a:spcAft>
              <a:buClrTx/>
              <a:buSzTx/>
              <a:buFont typeface="Arial" panose="020B0604020202020204" pitchFamily="34" charset="0"/>
              <a:buChar char="•"/>
            </a:pPr>
            <a:r>
              <a:rPr lang="en-US" sz="1900" kern="1200" dirty="0">
                <a:solidFill>
                  <a:prstClr val="black"/>
                </a:solidFill>
                <a:latin typeface="Times" panose="02020603050405020304" pitchFamily="18" charset="0"/>
                <a:ea typeface="+mn-ea"/>
                <a:cs typeface="Times" panose="02020603050405020304" pitchFamily="18" charset="0"/>
              </a:rPr>
              <a:t>Capacitor banks</a:t>
            </a:r>
          </a:p>
          <a:p>
            <a:pPr lvl="0" algn="just" fontAlgn="auto">
              <a:spcBef>
                <a:spcPts val="0"/>
              </a:spcBef>
              <a:spcAft>
                <a:spcPts val="0"/>
              </a:spcAft>
              <a:buClrTx/>
              <a:buSzTx/>
              <a:buFont typeface="Arial" panose="020B0604020202020204" pitchFamily="34" charset="0"/>
              <a:buChar char="•"/>
            </a:pPr>
            <a:endParaRPr lang="en-US" sz="1900" kern="1200" dirty="0">
              <a:solidFill>
                <a:prstClr val="black"/>
              </a:solidFill>
              <a:latin typeface="Times" panose="02020603050405020304" pitchFamily="18" charset="0"/>
              <a:cs typeface="Times" panose="02020603050405020304" pitchFamily="18" charset="0"/>
            </a:endParaRPr>
          </a:p>
          <a:p>
            <a:pPr lvl="0" algn="just" fontAlgn="auto">
              <a:spcBef>
                <a:spcPts val="0"/>
              </a:spcBef>
              <a:spcAft>
                <a:spcPts val="0"/>
              </a:spcAft>
              <a:buClrTx/>
              <a:buSzTx/>
              <a:buFont typeface="Arial" panose="020B0604020202020204" pitchFamily="34" charset="0"/>
              <a:buChar char="•"/>
            </a:pPr>
            <a:r>
              <a:rPr lang="en-US" sz="1900" kern="1200" dirty="0">
                <a:solidFill>
                  <a:prstClr val="black"/>
                </a:solidFill>
                <a:latin typeface="Times" panose="02020603050405020304" pitchFamily="18" charset="0"/>
                <a:cs typeface="Times" panose="02020603050405020304" pitchFamily="18" charset="0"/>
              </a:rPr>
              <a:t>Spot static loads are located at a node and can be three phase, two phase, or single phase and connected in either a wye or a delta connection. The loads can be modeled as constant complex power, constant current, constant impedance, or a combination of the three.</a:t>
            </a:r>
          </a:p>
          <a:p>
            <a:pPr lvl="0" algn="just" fontAlgn="auto">
              <a:spcBef>
                <a:spcPts val="0"/>
              </a:spcBef>
              <a:spcAft>
                <a:spcPts val="0"/>
              </a:spcAft>
              <a:buClrTx/>
              <a:buSzTx/>
              <a:buFont typeface="Arial" panose="020B0604020202020204" pitchFamily="34" charset="0"/>
              <a:buChar char="•"/>
            </a:pPr>
            <a:endParaRPr lang="en-US" sz="1900" kern="1200" dirty="0">
              <a:solidFill>
                <a:prstClr val="black"/>
              </a:solidFill>
              <a:latin typeface="Times" panose="02020603050405020304" pitchFamily="18" charset="0"/>
              <a:cs typeface="Times" panose="02020603050405020304" pitchFamily="18" charset="0"/>
            </a:endParaRPr>
          </a:p>
          <a:p>
            <a:pPr lvl="0" algn="just" fontAlgn="auto">
              <a:spcBef>
                <a:spcPts val="0"/>
              </a:spcBef>
              <a:spcAft>
                <a:spcPts val="0"/>
              </a:spcAft>
              <a:buClrTx/>
              <a:buSzTx/>
              <a:buFont typeface="Arial" panose="020B0604020202020204" pitchFamily="34" charset="0"/>
              <a:buChar char="•"/>
            </a:pPr>
            <a:r>
              <a:rPr lang="en-US" sz="1900" kern="1200" dirty="0">
                <a:solidFill>
                  <a:prstClr val="black"/>
                </a:solidFill>
                <a:latin typeface="Times" panose="02020603050405020304" pitchFamily="18" charset="0"/>
                <a:cs typeface="Times" panose="02020603050405020304" pitchFamily="18" charset="0"/>
              </a:rPr>
              <a:t>Note in Fig. 1 that the line between nodes 3 and 4 and between nodes 4 and 5 have “distributed” loads modeled at the middle of the lines. Connecting the loads at the center was only one of three ways to model the load. A second method is to place one-half of the load at each end of the line. The third method is to place two-thirds of the load 25% of the way down the line from the source end. The remaining one-third of the load is connected at the receiving end node. This “exact” model gives the correct voltage drop down the line in addition to the correct power line power loss.</a:t>
            </a:r>
          </a:p>
          <a:p>
            <a:endParaRPr lang="en-US" dirty="0">
              <a:latin typeface="Times" panose="02020603050405020304" pitchFamily="18" charset="0"/>
              <a:cs typeface="Times" panose="02020603050405020304" pitchFamily="18" charset="0"/>
            </a:endParaRPr>
          </a:p>
        </p:txBody>
      </p:sp>
      <p:sp>
        <p:nvSpPr>
          <p:cNvPr id="4" name="Slide Number Placeholder 3"/>
          <p:cNvSpPr>
            <a:spLocks noGrp="1"/>
          </p:cNvSpPr>
          <p:nvPr>
            <p:ph type="sldNum" sz="quarter" idx="12"/>
          </p:nvPr>
        </p:nvSpPr>
        <p:spPr/>
        <p:txBody>
          <a:bodyPr/>
          <a:lstStyle/>
          <a:p>
            <a:fld id="{5B7A2384-8C5D-49F6-8259-B9A64ECD4852}" type="slidenum">
              <a:rPr lang="en-US" smtClean="0"/>
              <a:t>6</a:t>
            </a:fld>
            <a:endParaRPr lang="en-US" dirty="0"/>
          </a:p>
        </p:txBody>
      </p:sp>
      <p:sp>
        <p:nvSpPr>
          <p:cNvPr id="5" name="Text Placeholder 4"/>
          <p:cNvSpPr>
            <a:spLocks noGrp="1"/>
          </p:cNvSpPr>
          <p:nvPr/>
        </p:nvSpPr>
        <p:spPr bwMode="auto">
          <a:xfrm>
            <a:off x="6400800" y="6367624"/>
            <a:ext cx="243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spcBef>
                <a:spcPct val="20000"/>
              </a:spcBef>
              <a:spcAft>
                <a:spcPct val="0"/>
              </a:spcAft>
              <a:buClr>
                <a:srgbClr val="CE1126"/>
              </a:buClr>
              <a:buSzPct val="80000"/>
              <a:buFont typeface="Times" charset="0"/>
              <a:buNone/>
              <a:defRPr sz="1600" b="1" i="0" baseline="0">
                <a:solidFill>
                  <a:schemeClr val="bg1"/>
                </a:solidFill>
                <a:latin typeface="Univers 65" charset="0"/>
                <a:ea typeface="Univers 65" charset="0"/>
                <a:cs typeface="Univers 65" charset="0"/>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r>
              <a:rPr lang="en-US" dirty="0" err="1"/>
              <a:t>ECpE</a:t>
            </a:r>
            <a:r>
              <a:rPr lang="en-US" dirty="0"/>
              <a:t> Department</a:t>
            </a:r>
          </a:p>
          <a:p>
            <a:endParaRPr lang="en-US" dirty="0"/>
          </a:p>
        </p:txBody>
      </p:sp>
    </p:spTree>
    <p:extLst>
      <p:ext uri="{BB962C8B-B14F-4D97-AF65-F5344CB8AC3E}">
        <p14:creationId xmlns:p14="http://schemas.microsoft.com/office/powerpoint/2010/main" val="1904081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533400"/>
          </a:xfrm>
        </p:spPr>
        <p:txBody>
          <a:bodyPr/>
          <a:lstStyle/>
          <a:p>
            <a:r>
              <a:rPr lang="en-US" sz="2800" dirty="0"/>
              <a:t>General Feeder Modeling - Shunt Components</a:t>
            </a:r>
            <a:endParaRPr lang="en-US" sz="3200" dirty="0"/>
          </a:p>
        </p:txBody>
      </p:sp>
      <p:sp>
        <p:nvSpPr>
          <p:cNvPr id="3" name="Content Placeholder 2"/>
          <p:cNvSpPr>
            <a:spLocks noGrp="1"/>
          </p:cNvSpPr>
          <p:nvPr>
            <p:ph idx="1"/>
          </p:nvPr>
        </p:nvSpPr>
        <p:spPr>
          <a:xfrm>
            <a:off x="457200" y="1066800"/>
            <a:ext cx="8229600" cy="4114800"/>
          </a:xfrm>
        </p:spPr>
        <p:txBody>
          <a:bodyPr/>
          <a:lstStyle/>
          <a:p>
            <a:pPr lvl="0" algn="just" fontAlgn="auto">
              <a:spcBef>
                <a:spcPts val="0"/>
              </a:spcBef>
              <a:spcAft>
                <a:spcPts val="0"/>
              </a:spcAft>
              <a:buClrTx/>
              <a:buSzTx/>
              <a:buFont typeface="Arial" panose="020B0604020202020204" pitchFamily="34" charset="0"/>
              <a:buChar char="•"/>
            </a:pPr>
            <a:r>
              <a:rPr lang="en-US" sz="2200" kern="1200" dirty="0">
                <a:solidFill>
                  <a:prstClr val="black"/>
                </a:solidFill>
                <a:latin typeface="Times" panose="02020603050405020304" pitchFamily="18" charset="0"/>
                <a:cs typeface="Times" panose="02020603050405020304" pitchFamily="18" charset="0"/>
              </a:rPr>
              <a:t>A spot induction machine is modeled using the shunt admittance </a:t>
            </a:r>
            <a:r>
              <a:rPr lang="en-US" sz="2200" kern="1200" dirty="0" smtClean="0">
                <a:solidFill>
                  <a:prstClr val="black"/>
                </a:solidFill>
                <a:latin typeface="Times" panose="02020603050405020304" pitchFamily="18" charset="0"/>
                <a:cs typeface="Times" panose="02020603050405020304" pitchFamily="18" charset="0"/>
              </a:rPr>
              <a:t>matrix. </a:t>
            </a:r>
            <a:r>
              <a:rPr lang="en-US" sz="2200" kern="1200" dirty="0">
                <a:solidFill>
                  <a:prstClr val="black"/>
                </a:solidFill>
                <a:latin typeface="Times" panose="02020603050405020304" pitchFamily="18" charset="0"/>
                <a:cs typeface="Times" panose="02020603050405020304" pitchFamily="18" charset="0"/>
              </a:rPr>
              <a:t>The machine can be modeled as a motor with a positive slip or as an induction generator with a negative slip. </a:t>
            </a:r>
          </a:p>
          <a:p>
            <a:pPr lvl="0" algn="just" fontAlgn="auto">
              <a:spcBef>
                <a:spcPts val="0"/>
              </a:spcBef>
              <a:spcAft>
                <a:spcPts val="0"/>
              </a:spcAft>
              <a:buClrTx/>
              <a:buSzTx/>
              <a:buFont typeface="Arial" panose="020B0604020202020204" pitchFamily="34" charset="0"/>
              <a:buChar char="•"/>
            </a:pPr>
            <a:endParaRPr lang="en-US" sz="2200" kern="1200" dirty="0">
              <a:solidFill>
                <a:prstClr val="black"/>
              </a:solidFill>
              <a:latin typeface="Times" panose="02020603050405020304" pitchFamily="18" charset="0"/>
              <a:cs typeface="Times" panose="02020603050405020304" pitchFamily="18" charset="0"/>
            </a:endParaRPr>
          </a:p>
          <a:p>
            <a:pPr lvl="0" algn="just" fontAlgn="auto">
              <a:spcBef>
                <a:spcPts val="0"/>
              </a:spcBef>
              <a:spcAft>
                <a:spcPts val="0"/>
              </a:spcAft>
              <a:buClrTx/>
              <a:buSzTx/>
              <a:buFont typeface="Arial" panose="020B0604020202020204" pitchFamily="34" charset="0"/>
              <a:buChar char="•"/>
            </a:pPr>
            <a:r>
              <a:rPr lang="en-US" sz="2200" kern="1200" dirty="0">
                <a:solidFill>
                  <a:prstClr val="black"/>
                </a:solidFill>
                <a:latin typeface="Times" panose="02020603050405020304" pitchFamily="18" charset="0"/>
                <a:cs typeface="Times" panose="02020603050405020304" pitchFamily="18" charset="0"/>
              </a:rPr>
              <a:t>The input power (positive for a motor and negative for a generator) can be specified and the required slip computed using the iterative process (See Chapter 9, </a:t>
            </a:r>
            <a:r>
              <a:rPr lang="en-US" sz="2200" kern="1200" dirty="0" err="1">
                <a:solidFill>
                  <a:prstClr val="black"/>
                </a:solidFill>
                <a:latin typeface="Times" panose="02020603050405020304" pitchFamily="18" charset="0"/>
                <a:cs typeface="Times" panose="02020603050405020304" pitchFamily="18" charset="0"/>
              </a:rPr>
              <a:t>Kersting</a:t>
            </a:r>
            <a:r>
              <a:rPr lang="en-US" sz="2200" kern="1200" dirty="0">
                <a:solidFill>
                  <a:prstClr val="black"/>
                </a:solidFill>
                <a:latin typeface="Times" panose="02020603050405020304" pitchFamily="18" charset="0"/>
                <a:cs typeface="Times" panose="02020603050405020304" pitchFamily="18" charset="0"/>
              </a:rPr>
              <a:t>).</a:t>
            </a:r>
          </a:p>
          <a:p>
            <a:pPr lvl="0" algn="just" fontAlgn="auto">
              <a:spcBef>
                <a:spcPts val="0"/>
              </a:spcBef>
              <a:spcAft>
                <a:spcPts val="0"/>
              </a:spcAft>
              <a:buClrTx/>
              <a:buSzTx/>
              <a:buFont typeface="Arial" panose="020B0604020202020204" pitchFamily="34" charset="0"/>
              <a:buChar char="•"/>
            </a:pPr>
            <a:endParaRPr lang="en-US" sz="2200" kern="1200" dirty="0">
              <a:solidFill>
                <a:prstClr val="black"/>
              </a:solidFill>
              <a:latin typeface="Times" panose="02020603050405020304" pitchFamily="18" charset="0"/>
              <a:cs typeface="Times" panose="02020603050405020304" pitchFamily="18" charset="0"/>
            </a:endParaRPr>
          </a:p>
          <a:p>
            <a:pPr lvl="0" algn="just" fontAlgn="auto">
              <a:spcBef>
                <a:spcPts val="0"/>
              </a:spcBef>
              <a:spcAft>
                <a:spcPts val="0"/>
              </a:spcAft>
              <a:buClrTx/>
              <a:buSzTx/>
              <a:buFont typeface="Arial" panose="020B0604020202020204" pitchFamily="34" charset="0"/>
              <a:buChar char="•"/>
            </a:pPr>
            <a:r>
              <a:rPr lang="en-US" sz="2200" kern="1200" dirty="0">
                <a:solidFill>
                  <a:prstClr val="black"/>
                </a:solidFill>
                <a:latin typeface="Times" panose="02020603050405020304" pitchFamily="18" charset="0"/>
                <a:cs typeface="Times" panose="02020603050405020304" pitchFamily="18" charset="0"/>
              </a:rPr>
              <a:t>Capacitor banks are located at a node and can be three phase, two phase, or single phase and can be connected in a wye or delta. Capacitor banks are modeled as constant admittances (See Chapter 9, </a:t>
            </a:r>
            <a:r>
              <a:rPr lang="en-US" sz="2200" kern="1200" dirty="0" err="1">
                <a:solidFill>
                  <a:prstClr val="black"/>
                </a:solidFill>
                <a:latin typeface="Times" panose="02020603050405020304" pitchFamily="18" charset="0"/>
                <a:cs typeface="Times" panose="02020603050405020304" pitchFamily="18" charset="0"/>
              </a:rPr>
              <a:t>Kersting</a:t>
            </a:r>
            <a:r>
              <a:rPr lang="en-US" sz="2200" kern="1200" dirty="0">
                <a:solidFill>
                  <a:prstClr val="black"/>
                </a:solidFill>
                <a:latin typeface="Times" panose="02020603050405020304" pitchFamily="18" charset="0"/>
                <a:cs typeface="Times" panose="02020603050405020304" pitchFamily="18" charset="0"/>
              </a:rPr>
              <a:t>).</a:t>
            </a:r>
          </a:p>
          <a:p>
            <a:endParaRPr lang="en-US" dirty="0"/>
          </a:p>
        </p:txBody>
      </p:sp>
      <p:sp>
        <p:nvSpPr>
          <p:cNvPr id="4" name="Slide Number Placeholder 3"/>
          <p:cNvSpPr>
            <a:spLocks noGrp="1"/>
          </p:cNvSpPr>
          <p:nvPr>
            <p:ph type="sldNum" sz="quarter" idx="12"/>
          </p:nvPr>
        </p:nvSpPr>
        <p:spPr/>
        <p:txBody>
          <a:bodyPr/>
          <a:lstStyle/>
          <a:p>
            <a:fld id="{5B7A2384-8C5D-49F6-8259-B9A64ECD4852}" type="slidenum">
              <a:rPr lang="en-US" smtClean="0"/>
              <a:t>7</a:t>
            </a:fld>
            <a:endParaRPr lang="en-US" dirty="0"/>
          </a:p>
        </p:txBody>
      </p:sp>
      <p:sp>
        <p:nvSpPr>
          <p:cNvPr id="5" name="Text Placeholder 4"/>
          <p:cNvSpPr>
            <a:spLocks noGrp="1"/>
          </p:cNvSpPr>
          <p:nvPr/>
        </p:nvSpPr>
        <p:spPr bwMode="auto">
          <a:xfrm>
            <a:off x="6400800" y="6367624"/>
            <a:ext cx="243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spcBef>
                <a:spcPct val="20000"/>
              </a:spcBef>
              <a:spcAft>
                <a:spcPct val="0"/>
              </a:spcAft>
              <a:buClr>
                <a:srgbClr val="CE1126"/>
              </a:buClr>
              <a:buSzPct val="80000"/>
              <a:buFont typeface="Times" charset="0"/>
              <a:buNone/>
              <a:defRPr sz="1600" b="1" i="0" baseline="0">
                <a:solidFill>
                  <a:schemeClr val="bg1"/>
                </a:solidFill>
                <a:latin typeface="Univers 65" charset="0"/>
                <a:ea typeface="Univers 65" charset="0"/>
                <a:cs typeface="Univers 65" charset="0"/>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r>
              <a:rPr lang="en-US" dirty="0" err="1"/>
              <a:t>ECpE</a:t>
            </a:r>
            <a:r>
              <a:rPr lang="en-US" dirty="0"/>
              <a:t> Department</a:t>
            </a:r>
          </a:p>
          <a:p>
            <a:endParaRPr lang="en-US" dirty="0"/>
          </a:p>
        </p:txBody>
      </p:sp>
    </p:spTree>
    <p:extLst>
      <p:ext uri="{BB962C8B-B14F-4D97-AF65-F5344CB8AC3E}">
        <p14:creationId xmlns:p14="http://schemas.microsoft.com/office/powerpoint/2010/main" val="1646486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Why Modeling - Power-Flow Analysis</a:t>
            </a:r>
            <a:r>
              <a:rPr lang="en-US" sz="3600" dirty="0"/>
              <a:t/>
            </a:r>
            <a:br>
              <a:rPr lang="en-US" sz="3600" dirty="0"/>
            </a:br>
            <a:endParaRPr lang="en-US" dirty="0"/>
          </a:p>
        </p:txBody>
      </p:sp>
      <p:sp>
        <p:nvSpPr>
          <p:cNvPr id="3" name="Content Placeholder 2"/>
          <p:cNvSpPr>
            <a:spLocks noGrp="1"/>
          </p:cNvSpPr>
          <p:nvPr>
            <p:ph idx="1"/>
          </p:nvPr>
        </p:nvSpPr>
        <p:spPr>
          <a:xfrm>
            <a:off x="228600" y="914400"/>
            <a:ext cx="8763000" cy="4114800"/>
          </a:xfrm>
        </p:spPr>
        <p:txBody>
          <a:bodyPr/>
          <a:lstStyle/>
          <a:p>
            <a:pPr lvl="0" algn="just" fontAlgn="auto">
              <a:spcBef>
                <a:spcPts val="0"/>
              </a:spcBef>
              <a:spcAft>
                <a:spcPts val="0"/>
              </a:spcAft>
              <a:buClrTx/>
              <a:buSzTx/>
              <a:buFont typeface="Arial" panose="020B0604020202020204" pitchFamily="34" charset="0"/>
              <a:buChar char="•"/>
            </a:pPr>
            <a:r>
              <a:rPr lang="en-US" sz="1800" kern="1200" dirty="0">
                <a:solidFill>
                  <a:srgbClr val="000000"/>
                </a:solidFill>
                <a:latin typeface="Times" panose="02020603050405020304" pitchFamily="18" charset="0"/>
                <a:cs typeface="Times" panose="02020603050405020304" pitchFamily="18" charset="0"/>
              </a:rPr>
              <a:t>The previously developed models will be used in the power-flow analysis of a distribution feeder. </a:t>
            </a:r>
          </a:p>
          <a:p>
            <a:pPr lvl="0" algn="just" fontAlgn="auto">
              <a:spcBef>
                <a:spcPts val="0"/>
              </a:spcBef>
              <a:spcAft>
                <a:spcPts val="0"/>
              </a:spcAft>
              <a:buClrTx/>
              <a:buSzTx/>
              <a:buFont typeface="Arial" panose="020B0604020202020204" pitchFamily="34" charset="0"/>
              <a:buChar char="•"/>
            </a:pPr>
            <a:endParaRPr lang="en-US" sz="1800" kern="1200" dirty="0">
              <a:solidFill>
                <a:srgbClr val="000000"/>
              </a:solidFill>
              <a:latin typeface="Times" panose="02020603050405020304" pitchFamily="18" charset="0"/>
              <a:cs typeface="Times" panose="02020603050405020304" pitchFamily="18" charset="0"/>
            </a:endParaRPr>
          </a:p>
          <a:p>
            <a:pPr lvl="0" algn="just" fontAlgn="auto">
              <a:spcBef>
                <a:spcPts val="0"/>
              </a:spcBef>
              <a:spcAft>
                <a:spcPts val="0"/>
              </a:spcAft>
              <a:buClrTx/>
              <a:buSzTx/>
              <a:buFont typeface="Arial" panose="020B0604020202020204" pitchFamily="34" charset="0"/>
              <a:buChar char="•"/>
            </a:pPr>
            <a:r>
              <a:rPr lang="en-US" sz="1800" kern="1200" dirty="0">
                <a:solidFill>
                  <a:srgbClr val="000000"/>
                </a:solidFill>
                <a:latin typeface="Times" panose="02020603050405020304" pitchFamily="18" charset="0"/>
                <a:cs typeface="Times" panose="02020603050405020304" pitchFamily="18" charset="0"/>
              </a:rPr>
              <a:t>The power-flow analysis of a distribution feeder is similar to that of an interconnected transmission system. Typically, what will be known prior to the analysis will be the three-phase voltages at the substation and the complex power of all of the loads and the load model (constant complex power, constant impedance, constant current, or a combination). Sometimes, the input complex power supplied to the feeder from the substation is also known.</a:t>
            </a:r>
          </a:p>
          <a:p>
            <a:pPr lvl="0" algn="just" fontAlgn="auto">
              <a:spcBef>
                <a:spcPts val="0"/>
              </a:spcBef>
              <a:spcAft>
                <a:spcPts val="0"/>
              </a:spcAft>
              <a:buClrTx/>
              <a:buSzTx/>
              <a:buFont typeface="Arial" panose="020B0604020202020204" pitchFamily="34" charset="0"/>
              <a:buChar char="•"/>
            </a:pPr>
            <a:endParaRPr lang="en-US" sz="1800" kern="1200" dirty="0">
              <a:solidFill>
                <a:srgbClr val="000000"/>
              </a:solidFill>
              <a:latin typeface="Times" panose="02020603050405020304" pitchFamily="18" charset="0"/>
              <a:cs typeface="Times" panose="02020603050405020304" pitchFamily="18" charset="0"/>
            </a:endParaRPr>
          </a:p>
          <a:p>
            <a:pPr lvl="0" algn="just" fontAlgn="auto">
              <a:spcBef>
                <a:spcPts val="0"/>
              </a:spcBef>
              <a:spcAft>
                <a:spcPts val="0"/>
              </a:spcAft>
              <a:buClrTx/>
              <a:buSzTx/>
              <a:buFont typeface="Arial" panose="020B0604020202020204" pitchFamily="34" charset="0"/>
              <a:buChar char="•"/>
            </a:pPr>
            <a:r>
              <a:rPr lang="en-US" sz="1800" kern="1200" dirty="0">
                <a:solidFill>
                  <a:srgbClr val="000000"/>
                </a:solidFill>
                <a:latin typeface="Times" panose="02020603050405020304" pitchFamily="18" charset="0"/>
                <a:cs typeface="Times" panose="02020603050405020304" pitchFamily="18" charset="0"/>
              </a:rPr>
              <a:t>A power-flow analysis of a feeder can determine the following:</a:t>
            </a:r>
          </a:p>
          <a:p>
            <a:pPr lvl="1" algn="just" fontAlgn="auto">
              <a:spcBef>
                <a:spcPts val="0"/>
              </a:spcBef>
              <a:spcAft>
                <a:spcPts val="0"/>
              </a:spcAft>
              <a:buClrTx/>
              <a:buSzTx/>
              <a:buFont typeface="Arial" panose="020B0604020202020204" pitchFamily="34" charset="0"/>
              <a:buChar char="•"/>
            </a:pPr>
            <a:r>
              <a:rPr lang="en-US" sz="1800" kern="1200" dirty="0">
                <a:solidFill>
                  <a:srgbClr val="000000"/>
                </a:solidFill>
                <a:latin typeface="Times" panose="02020603050405020304" pitchFamily="18" charset="0"/>
                <a:ea typeface="+mn-ea"/>
                <a:cs typeface="Times" panose="02020603050405020304" pitchFamily="18" charset="0"/>
              </a:rPr>
              <a:t>Voltage magnitudes and angles at all nodes of the feeder</a:t>
            </a:r>
          </a:p>
          <a:p>
            <a:pPr lvl="1" algn="just" fontAlgn="auto">
              <a:spcBef>
                <a:spcPts val="0"/>
              </a:spcBef>
              <a:spcAft>
                <a:spcPts val="0"/>
              </a:spcAft>
              <a:buClrTx/>
              <a:buSzTx/>
              <a:buFont typeface="Arial" panose="020B0604020202020204" pitchFamily="34" charset="0"/>
              <a:buChar char="•"/>
            </a:pPr>
            <a:r>
              <a:rPr lang="en-US" sz="1800" kern="1200" dirty="0">
                <a:solidFill>
                  <a:srgbClr val="000000"/>
                </a:solidFill>
                <a:latin typeface="Times" panose="02020603050405020304" pitchFamily="18" charset="0"/>
                <a:ea typeface="+mn-ea"/>
                <a:cs typeface="Times" panose="02020603050405020304" pitchFamily="18" charset="0"/>
              </a:rPr>
              <a:t>Line flow in each line section specified in kW and </a:t>
            </a:r>
            <a:r>
              <a:rPr lang="en-US" sz="1800" kern="1200" dirty="0" err="1">
                <a:solidFill>
                  <a:srgbClr val="000000"/>
                </a:solidFill>
                <a:latin typeface="Times" panose="02020603050405020304" pitchFamily="18" charset="0"/>
                <a:ea typeface="+mn-ea"/>
                <a:cs typeface="Times" panose="02020603050405020304" pitchFamily="18" charset="0"/>
              </a:rPr>
              <a:t>kvar</a:t>
            </a:r>
            <a:r>
              <a:rPr lang="en-US" sz="1800" kern="1200" dirty="0">
                <a:solidFill>
                  <a:srgbClr val="000000"/>
                </a:solidFill>
                <a:latin typeface="Times" panose="02020603050405020304" pitchFamily="18" charset="0"/>
                <a:ea typeface="+mn-ea"/>
                <a:cs typeface="Times" panose="02020603050405020304" pitchFamily="18" charset="0"/>
              </a:rPr>
              <a:t>, amps and degrees, or amps and power factor</a:t>
            </a:r>
          </a:p>
          <a:p>
            <a:pPr lvl="1" algn="just" fontAlgn="auto">
              <a:spcBef>
                <a:spcPts val="0"/>
              </a:spcBef>
              <a:spcAft>
                <a:spcPts val="0"/>
              </a:spcAft>
              <a:buClrTx/>
              <a:buSzTx/>
              <a:buFont typeface="Arial" panose="020B0604020202020204" pitchFamily="34" charset="0"/>
              <a:buChar char="•"/>
            </a:pPr>
            <a:r>
              <a:rPr lang="en-US" sz="1800" kern="1200" dirty="0">
                <a:solidFill>
                  <a:srgbClr val="000000"/>
                </a:solidFill>
                <a:latin typeface="Times" panose="02020603050405020304" pitchFamily="18" charset="0"/>
                <a:ea typeface="+mn-ea"/>
                <a:cs typeface="Times" panose="02020603050405020304" pitchFamily="18" charset="0"/>
              </a:rPr>
              <a:t>Power loss in each line section</a:t>
            </a:r>
          </a:p>
          <a:p>
            <a:pPr lvl="1" algn="just" fontAlgn="auto">
              <a:spcBef>
                <a:spcPts val="0"/>
              </a:spcBef>
              <a:spcAft>
                <a:spcPts val="0"/>
              </a:spcAft>
              <a:buClrTx/>
              <a:buSzTx/>
              <a:buFont typeface="Arial" panose="020B0604020202020204" pitchFamily="34" charset="0"/>
              <a:buChar char="•"/>
            </a:pPr>
            <a:r>
              <a:rPr lang="en-US" sz="1800" kern="1200" dirty="0">
                <a:solidFill>
                  <a:srgbClr val="000000"/>
                </a:solidFill>
                <a:latin typeface="Times" panose="02020603050405020304" pitchFamily="18" charset="0"/>
                <a:ea typeface="+mn-ea"/>
                <a:cs typeface="Times" panose="02020603050405020304" pitchFamily="18" charset="0"/>
              </a:rPr>
              <a:t>Total feeder input kW and </a:t>
            </a:r>
            <a:r>
              <a:rPr lang="en-US" sz="1800" kern="1200" dirty="0" err="1">
                <a:solidFill>
                  <a:srgbClr val="000000"/>
                </a:solidFill>
                <a:latin typeface="Times" panose="02020603050405020304" pitchFamily="18" charset="0"/>
                <a:ea typeface="+mn-ea"/>
                <a:cs typeface="Times" panose="02020603050405020304" pitchFamily="18" charset="0"/>
              </a:rPr>
              <a:t>kvar</a:t>
            </a:r>
            <a:endParaRPr lang="en-US" sz="1800" kern="1200" dirty="0">
              <a:solidFill>
                <a:srgbClr val="000000"/>
              </a:solidFill>
              <a:latin typeface="Times" panose="02020603050405020304" pitchFamily="18" charset="0"/>
              <a:ea typeface="+mn-ea"/>
              <a:cs typeface="Times" panose="02020603050405020304" pitchFamily="18" charset="0"/>
            </a:endParaRPr>
          </a:p>
          <a:p>
            <a:pPr lvl="1" algn="just" fontAlgn="auto">
              <a:spcBef>
                <a:spcPts val="0"/>
              </a:spcBef>
              <a:spcAft>
                <a:spcPts val="0"/>
              </a:spcAft>
              <a:buClrTx/>
              <a:buSzTx/>
              <a:buFont typeface="Arial" panose="020B0604020202020204" pitchFamily="34" charset="0"/>
              <a:buChar char="•"/>
            </a:pPr>
            <a:r>
              <a:rPr lang="en-US" sz="1800" kern="1200" dirty="0">
                <a:solidFill>
                  <a:srgbClr val="000000"/>
                </a:solidFill>
                <a:latin typeface="Times" panose="02020603050405020304" pitchFamily="18" charset="0"/>
                <a:ea typeface="+mn-ea"/>
                <a:cs typeface="Times" panose="02020603050405020304" pitchFamily="18" charset="0"/>
              </a:rPr>
              <a:t>Total feeder power losses</a:t>
            </a:r>
          </a:p>
          <a:p>
            <a:pPr lvl="1" algn="just" fontAlgn="auto">
              <a:spcBef>
                <a:spcPts val="0"/>
              </a:spcBef>
              <a:spcAft>
                <a:spcPts val="0"/>
              </a:spcAft>
              <a:buClrTx/>
              <a:buSzTx/>
              <a:buFont typeface="Arial" panose="020B0604020202020204" pitchFamily="34" charset="0"/>
              <a:buChar char="•"/>
            </a:pPr>
            <a:r>
              <a:rPr lang="en-US" sz="1800" kern="1200" dirty="0">
                <a:solidFill>
                  <a:srgbClr val="000000"/>
                </a:solidFill>
                <a:latin typeface="Times" panose="02020603050405020304" pitchFamily="18" charset="0"/>
                <a:ea typeface="+mn-ea"/>
                <a:cs typeface="Times" panose="02020603050405020304" pitchFamily="18" charset="0"/>
              </a:rPr>
              <a:t>Load kW and </a:t>
            </a:r>
            <a:r>
              <a:rPr lang="en-US" sz="1800" kern="1200" dirty="0" err="1">
                <a:solidFill>
                  <a:srgbClr val="000000"/>
                </a:solidFill>
                <a:latin typeface="Times" panose="02020603050405020304" pitchFamily="18" charset="0"/>
                <a:ea typeface="+mn-ea"/>
                <a:cs typeface="Times" panose="02020603050405020304" pitchFamily="18" charset="0"/>
              </a:rPr>
              <a:t>kvar</a:t>
            </a:r>
            <a:r>
              <a:rPr lang="en-US" sz="1800" kern="1200" dirty="0">
                <a:solidFill>
                  <a:srgbClr val="000000"/>
                </a:solidFill>
                <a:latin typeface="Times" panose="02020603050405020304" pitchFamily="18" charset="0"/>
                <a:ea typeface="+mn-ea"/>
                <a:cs typeface="Times" panose="02020603050405020304" pitchFamily="18" charset="0"/>
              </a:rPr>
              <a:t> based upon the specified model for the load</a:t>
            </a:r>
          </a:p>
          <a:p>
            <a:endParaRPr lang="en-US" dirty="0"/>
          </a:p>
        </p:txBody>
      </p:sp>
      <p:sp>
        <p:nvSpPr>
          <p:cNvPr id="4" name="Slide Number Placeholder 3"/>
          <p:cNvSpPr>
            <a:spLocks noGrp="1"/>
          </p:cNvSpPr>
          <p:nvPr>
            <p:ph type="sldNum" sz="quarter" idx="12"/>
          </p:nvPr>
        </p:nvSpPr>
        <p:spPr/>
        <p:txBody>
          <a:bodyPr/>
          <a:lstStyle/>
          <a:p>
            <a:fld id="{5B7A2384-8C5D-49F6-8259-B9A64ECD4852}" type="slidenum">
              <a:rPr lang="en-US" smtClean="0"/>
              <a:t>8</a:t>
            </a:fld>
            <a:endParaRPr lang="en-US" dirty="0"/>
          </a:p>
        </p:txBody>
      </p:sp>
      <p:sp>
        <p:nvSpPr>
          <p:cNvPr id="5" name="Text Placeholder 4"/>
          <p:cNvSpPr>
            <a:spLocks noGrp="1"/>
          </p:cNvSpPr>
          <p:nvPr/>
        </p:nvSpPr>
        <p:spPr bwMode="auto">
          <a:xfrm>
            <a:off x="6400800" y="6367624"/>
            <a:ext cx="243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spcBef>
                <a:spcPct val="20000"/>
              </a:spcBef>
              <a:spcAft>
                <a:spcPct val="0"/>
              </a:spcAft>
              <a:buClr>
                <a:srgbClr val="CE1126"/>
              </a:buClr>
              <a:buSzPct val="80000"/>
              <a:buFont typeface="Times" charset="0"/>
              <a:buNone/>
              <a:defRPr sz="1600" b="1" i="0" baseline="0">
                <a:solidFill>
                  <a:schemeClr val="bg1"/>
                </a:solidFill>
                <a:latin typeface="Univers 65" charset="0"/>
                <a:ea typeface="Univers 65" charset="0"/>
                <a:cs typeface="Univers 65" charset="0"/>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r>
              <a:rPr lang="en-US" dirty="0" err="1"/>
              <a:t>ECpE</a:t>
            </a:r>
            <a:r>
              <a:rPr lang="en-US" dirty="0"/>
              <a:t> Department</a:t>
            </a:r>
          </a:p>
          <a:p>
            <a:endParaRPr lang="en-US" dirty="0"/>
          </a:p>
        </p:txBody>
      </p:sp>
    </p:spTree>
    <p:extLst>
      <p:ext uri="{BB962C8B-B14F-4D97-AF65-F5344CB8AC3E}">
        <p14:creationId xmlns:p14="http://schemas.microsoft.com/office/powerpoint/2010/main" val="260396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Modified “Ladder” Iterative Technique</a:t>
            </a:r>
            <a:r>
              <a:rPr lang="en-US" sz="3600" dirty="0"/>
              <a:t/>
            </a:r>
            <a:br>
              <a:rPr lang="en-US" sz="3600" dirty="0"/>
            </a:br>
            <a:endParaRPr lang="en-US" dirty="0"/>
          </a:p>
        </p:txBody>
      </p:sp>
      <p:sp>
        <p:nvSpPr>
          <p:cNvPr id="4" name="Slide Number Placeholder 3"/>
          <p:cNvSpPr>
            <a:spLocks noGrp="1"/>
          </p:cNvSpPr>
          <p:nvPr>
            <p:ph type="sldNum" sz="quarter" idx="12"/>
          </p:nvPr>
        </p:nvSpPr>
        <p:spPr/>
        <p:txBody>
          <a:bodyPr/>
          <a:lstStyle/>
          <a:p>
            <a:fld id="{5B7A2384-8C5D-49F6-8259-B9A64ECD4852}" type="slidenum">
              <a:rPr lang="en-US" smtClean="0"/>
              <a:t>9</a:t>
            </a:fld>
            <a:endParaRPr lang="en-US" dirty="0"/>
          </a:p>
        </p:txBody>
      </p:sp>
      <p:sp>
        <p:nvSpPr>
          <p:cNvPr id="5" name="Rectangle 4"/>
          <p:cNvSpPr/>
          <p:nvPr/>
        </p:nvSpPr>
        <p:spPr>
          <a:xfrm>
            <a:off x="76201" y="884010"/>
            <a:ext cx="8915400" cy="1261884"/>
          </a:xfrm>
          <a:prstGeom prst="rect">
            <a:avLst/>
          </a:prstGeom>
        </p:spPr>
        <p:txBody>
          <a:bodyPr wrap="square">
            <a:spAutoFit/>
          </a:bodyPr>
          <a:lstStyle/>
          <a:p>
            <a:pPr algn="just"/>
            <a:r>
              <a:rPr lang="en-US" sz="1900" dirty="0">
                <a:solidFill>
                  <a:srgbClr val="000000"/>
                </a:solidFill>
              </a:rPr>
              <a:t>Because a distribution feeder is radial, iterative techniques commonly used in transmission network power-flow studies are not used because of poor convergence characteristics [</a:t>
            </a:r>
            <a:r>
              <a:rPr lang="en-US" sz="1900" dirty="0">
                <a:solidFill>
                  <a:srgbClr val="000000"/>
                </a:solidFill>
                <a:hlinkClick r:id="rId2"/>
              </a:rPr>
              <a:t>1</a:t>
            </a:r>
            <a:r>
              <a:rPr lang="en-US" sz="1900" dirty="0">
                <a:solidFill>
                  <a:srgbClr val="000000"/>
                </a:solidFill>
              </a:rPr>
              <a:t>]. Instead, an iterative technique specifically designed for a radial system is used.</a:t>
            </a:r>
          </a:p>
        </p:txBody>
      </p:sp>
      <p:sp>
        <p:nvSpPr>
          <p:cNvPr id="6" name="Rectangle 5"/>
          <p:cNvSpPr/>
          <p:nvPr/>
        </p:nvSpPr>
        <p:spPr>
          <a:xfrm>
            <a:off x="76200" y="2057400"/>
            <a:ext cx="8915400" cy="3016210"/>
          </a:xfrm>
          <a:prstGeom prst="rect">
            <a:avLst/>
          </a:prstGeom>
        </p:spPr>
        <p:txBody>
          <a:bodyPr wrap="square">
            <a:spAutoFit/>
          </a:bodyPr>
          <a:lstStyle/>
          <a:p>
            <a:pPr algn="just"/>
            <a:r>
              <a:rPr lang="en-US" sz="1900" dirty="0">
                <a:solidFill>
                  <a:srgbClr val="000000"/>
                </a:solidFill>
              </a:rPr>
              <a:t>When the source voltages are specified and the loads are specified as constant kW and </a:t>
            </a:r>
            <a:r>
              <a:rPr lang="en-US" sz="1900" dirty="0" err="1">
                <a:solidFill>
                  <a:srgbClr val="000000"/>
                </a:solidFill>
              </a:rPr>
              <a:t>kvar</a:t>
            </a:r>
            <a:r>
              <a:rPr lang="en-US" sz="1900" dirty="0">
                <a:solidFill>
                  <a:srgbClr val="000000"/>
                </a:solidFill>
              </a:rPr>
              <a:t> (constant PQ), the system becomes nonlinear, and an iterative method will have to be used to compute the load voltages and currents. Chapter 10 develops in detail the modified “ladder” iterative technique. However, a simple form of that technique will be developed here in order to demonstrate how the nonlinear system can be evaluated.</a:t>
            </a:r>
          </a:p>
          <a:p>
            <a:pPr algn="just"/>
            <a:r>
              <a:rPr lang="en-US" sz="1900" dirty="0">
                <a:solidFill>
                  <a:srgbClr val="000000"/>
                </a:solidFill>
              </a:rPr>
              <a:t>The ladder technique is composed of two parts:</a:t>
            </a:r>
          </a:p>
          <a:p>
            <a:pPr marL="457200" indent="-457200" algn="just">
              <a:buFont typeface="+mj-lt"/>
              <a:buAutoNum type="arabicPeriod"/>
            </a:pPr>
            <a:r>
              <a:rPr lang="en-US" sz="1900" dirty="0">
                <a:solidFill>
                  <a:srgbClr val="000000"/>
                </a:solidFill>
              </a:rPr>
              <a:t>Forward sweep</a:t>
            </a:r>
          </a:p>
          <a:p>
            <a:pPr marL="457200" indent="-457200" algn="just">
              <a:buFont typeface="+mj-lt"/>
              <a:buAutoNum type="arabicPeriod"/>
            </a:pPr>
            <a:r>
              <a:rPr lang="en-US" sz="1900" dirty="0">
                <a:solidFill>
                  <a:srgbClr val="000000"/>
                </a:solidFill>
              </a:rPr>
              <a:t>Backward sweep</a:t>
            </a:r>
          </a:p>
          <a:p>
            <a:pPr algn="just"/>
            <a:r>
              <a:rPr lang="en-US" sz="1900" dirty="0">
                <a:solidFill>
                  <a:srgbClr val="000000"/>
                </a:solidFill>
              </a:rPr>
              <a:t>The forward sweep computes the downstream voltages from the source by applying Equation (26):</a:t>
            </a:r>
          </a:p>
        </p:txBody>
      </p:sp>
      <mc:AlternateContent xmlns:mc="http://schemas.openxmlformats.org/markup-compatibility/2006" xmlns:a14="http://schemas.microsoft.com/office/drawing/2010/main">
        <mc:Choice Requires="a14">
          <p:sp>
            <p:nvSpPr>
              <p:cNvPr id="7" name="TextBox 6"/>
              <p:cNvSpPr txBox="1"/>
              <p:nvPr/>
            </p:nvSpPr>
            <p:spPr>
              <a:xfrm>
                <a:off x="2372507" y="4934634"/>
                <a:ext cx="3941785" cy="276999"/>
              </a:xfrm>
              <a:prstGeom prst="rect">
                <a:avLst/>
              </a:prstGeom>
              <a:noFill/>
            </p:spPr>
            <p:txBody>
              <a:bodyPr wrap="none" lIns="0" tIns="0" rIns="0" bIns="0" rtlCol="0">
                <a:spAutoFit/>
              </a:bodyPr>
              <a:lstStyle/>
              <a:p>
                <a14:m>
                  <m:oMath xmlns:m="http://schemas.openxmlformats.org/officeDocument/2006/math">
                    <m:sSub>
                      <m:sSubPr>
                        <m:ctrlPr>
                          <a:rPr lang="en-US" i="1" smtClean="0">
                            <a:latin typeface="Cambria Math" panose="02040503050406030204" pitchFamily="18" charset="0"/>
                          </a:rPr>
                        </m:ctrlPr>
                      </m:sSubPr>
                      <m:e>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𝑉𝐿𝐺</m:t>
                                </m:r>
                              </m:e>
                              <m:sub>
                                <m:r>
                                  <a:rPr lang="en-US" i="1">
                                    <a:latin typeface="Cambria Math" panose="02040503050406030204" pitchFamily="18" charset="0"/>
                                  </a:rPr>
                                  <m:t>𝑎𝑏𝑐</m:t>
                                </m:r>
                              </m:sub>
                            </m:sSub>
                          </m:e>
                        </m:d>
                      </m:e>
                      <m:sub>
                        <m:r>
                          <a:rPr lang="en-US" b="0" i="1" smtClean="0">
                            <a:latin typeface="Cambria Math" panose="02040503050406030204" pitchFamily="18" charset="0"/>
                          </a:rPr>
                          <m:t>𝑚</m:t>
                        </m:r>
                      </m:sub>
                    </m:sSub>
                  </m:oMath>
                </a14:m>
                <a:r>
                  <a:rPr lang="en-US" dirty="0"/>
                  <a:t>=</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𝑉𝐿𝐺</m:t>
                                </m:r>
                              </m:e>
                              <m:sub>
                                <m:r>
                                  <a:rPr lang="en-US" i="1">
                                    <a:latin typeface="Cambria Math" panose="02040503050406030204" pitchFamily="18" charset="0"/>
                                  </a:rPr>
                                  <m:t>𝑎𝑏𝑐</m:t>
                                </m:r>
                              </m:sub>
                            </m:sSub>
                          </m:e>
                        </m:d>
                      </m:e>
                      <m:sub>
                        <m:r>
                          <a:rPr lang="en-US" b="0" i="1" smtClean="0">
                            <a:latin typeface="Cambria Math" panose="02040503050406030204" pitchFamily="18" charset="0"/>
                          </a:rPr>
                          <m:t>𝑛</m:t>
                        </m:r>
                      </m:sub>
                    </m:sSub>
                  </m:oMath>
                </a14:m>
                <a:r>
                  <a:rPr lang="en-US" dirty="0"/>
                  <a:t> </a:t>
                </a:r>
                <a14:m>
                  <m:oMath xmlns:m="http://schemas.openxmlformats.org/officeDocument/2006/math">
                    <m:r>
                      <a:rPr lang="en-US" b="0" i="1" smtClean="0">
                        <a:latin typeface="Cambria Math" panose="02040503050406030204" pitchFamily="18" charset="0"/>
                      </a:rPr>
                      <m:t>−</m:t>
                    </m:r>
                    <m:r>
                      <a:rPr lang="en-US" i="1">
                        <a:latin typeface="Cambria Math" panose="02040503050406030204" pitchFamily="18" charset="0"/>
                      </a:rPr>
                      <m:t> </m:t>
                    </m:r>
                    <m:d>
                      <m:dPr>
                        <m:begChr m:val="["/>
                        <m:endChr m:val="]"/>
                        <m:ctrlPr>
                          <a:rPr lang="en-US" i="1">
                            <a:latin typeface="Cambria Math" panose="02040503050406030204" pitchFamily="18" charset="0"/>
                          </a:rPr>
                        </m:ctrlPr>
                      </m:dPr>
                      <m:e>
                        <m:r>
                          <a:rPr lang="en-US" b="0" i="1" smtClean="0">
                            <a:latin typeface="Cambria Math" panose="02040503050406030204" pitchFamily="18" charset="0"/>
                          </a:rPr>
                          <m:t>𝐵</m:t>
                        </m:r>
                      </m:e>
                    </m:d>
                    <m:r>
                      <a:rPr lang="en-US" i="1">
                        <a:latin typeface="Cambria Math" panose="02040503050406030204" pitchFamily="18" charset="0"/>
                        <a:ea typeface="Cambria Math" panose="02040503050406030204" pitchFamily="18" charset="0"/>
                      </a:rPr>
                      <m:t>∙</m:t>
                    </m:r>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𝑎𝑏𝑐</m:t>
                            </m:r>
                          </m:sub>
                        </m:sSub>
                      </m:e>
                    </m:d>
                  </m:oMath>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2372507" y="4934634"/>
                <a:ext cx="3941785" cy="276999"/>
              </a:xfrm>
              <a:prstGeom prst="rect">
                <a:avLst/>
              </a:prstGeom>
              <a:blipFill>
                <a:blip r:embed="rId3"/>
                <a:stretch>
                  <a:fillRect t="-32609" r="-31994" b="-97826"/>
                </a:stretch>
              </a:blipFill>
            </p:spPr>
            <p:txBody>
              <a:bodyPr/>
              <a:lstStyle/>
              <a:p>
                <a:r>
                  <a:rPr lang="en-US">
                    <a:noFill/>
                  </a:rPr>
                  <a:t> </a:t>
                </a:r>
              </a:p>
            </p:txBody>
          </p:sp>
        </mc:Fallback>
      </mc:AlternateContent>
      <p:sp>
        <p:nvSpPr>
          <p:cNvPr id="8" name="TextBox 7"/>
          <p:cNvSpPr txBox="1"/>
          <p:nvPr/>
        </p:nvSpPr>
        <p:spPr>
          <a:xfrm>
            <a:off x="8108274" y="4888468"/>
            <a:ext cx="559769" cy="369332"/>
          </a:xfrm>
          <a:prstGeom prst="rect">
            <a:avLst/>
          </a:prstGeom>
          <a:noFill/>
        </p:spPr>
        <p:txBody>
          <a:bodyPr wrap="none" rtlCol="0">
            <a:spAutoFit/>
          </a:bodyPr>
          <a:lstStyle/>
          <a:p>
            <a:r>
              <a:rPr lang="en-US" dirty="0"/>
              <a:t>(26)</a:t>
            </a:r>
          </a:p>
        </p:txBody>
      </p:sp>
      <p:sp>
        <p:nvSpPr>
          <p:cNvPr id="9" name="Rectangle 8"/>
          <p:cNvSpPr/>
          <p:nvPr/>
        </p:nvSpPr>
        <p:spPr>
          <a:xfrm>
            <a:off x="190500" y="5435025"/>
            <a:ext cx="8915400" cy="584775"/>
          </a:xfrm>
          <a:prstGeom prst="rect">
            <a:avLst/>
          </a:prstGeom>
        </p:spPr>
        <p:txBody>
          <a:bodyPr wrap="square">
            <a:spAutoFit/>
          </a:bodyPr>
          <a:lstStyle/>
          <a:p>
            <a:pPr algn="just"/>
            <a:r>
              <a:rPr lang="en-US" sz="1600" dirty="0">
                <a:solidFill>
                  <a:srgbClr val="000000"/>
                </a:solidFill>
              </a:rPr>
              <a:t>[1] Trevino, C., Cases of difficult convergence in load-flow problems, IEEE Paper no. 71-62-PWR, Presented at the </a:t>
            </a:r>
            <a:r>
              <a:rPr lang="en-US" sz="1600" i="1" dirty="0">
                <a:solidFill>
                  <a:srgbClr val="000000"/>
                </a:solidFill>
              </a:rPr>
              <a:t>IEEE Summer Power Meeting</a:t>
            </a:r>
            <a:r>
              <a:rPr lang="en-US" sz="1600" dirty="0">
                <a:solidFill>
                  <a:srgbClr val="000000"/>
                </a:solidFill>
              </a:rPr>
              <a:t>, Los Angeles, CA, 1970.</a:t>
            </a:r>
          </a:p>
        </p:txBody>
      </p:sp>
      <p:sp>
        <p:nvSpPr>
          <p:cNvPr id="10" name="Text Placeholder 4"/>
          <p:cNvSpPr>
            <a:spLocks noGrp="1"/>
          </p:cNvSpPr>
          <p:nvPr/>
        </p:nvSpPr>
        <p:spPr bwMode="auto">
          <a:xfrm>
            <a:off x="6400800" y="6367624"/>
            <a:ext cx="243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0" fontAlgn="base">
              <a:spcBef>
                <a:spcPct val="20000"/>
              </a:spcBef>
              <a:spcAft>
                <a:spcPct val="0"/>
              </a:spcAft>
              <a:buClr>
                <a:srgbClr val="CE1126"/>
              </a:buClr>
              <a:buSzPct val="80000"/>
              <a:buFont typeface="Times" charset="0"/>
              <a:buNone/>
              <a:defRPr sz="1600" b="1" i="0" baseline="0">
                <a:solidFill>
                  <a:schemeClr val="bg1"/>
                </a:solidFill>
                <a:latin typeface="Univers 65" charset="0"/>
                <a:ea typeface="Univers 65" charset="0"/>
                <a:cs typeface="Univers 65" charset="0"/>
              </a:defRPr>
            </a:lvl1pPr>
            <a:lvl2pPr marL="742950" indent="-28575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r>
              <a:rPr lang="en-US" dirty="0" err="1"/>
              <a:t>ECpE</a:t>
            </a:r>
            <a:r>
              <a:rPr lang="en-US" dirty="0"/>
              <a:t> Department</a:t>
            </a:r>
          </a:p>
          <a:p>
            <a:endParaRPr lang="en-US" dirty="0"/>
          </a:p>
        </p:txBody>
      </p:sp>
    </p:spTree>
    <p:extLst>
      <p:ext uri="{BB962C8B-B14F-4D97-AF65-F5344CB8AC3E}">
        <p14:creationId xmlns:p14="http://schemas.microsoft.com/office/powerpoint/2010/main" val="2017763941"/>
      </p:ext>
    </p:extLst>
  </p:cSld>
  <p:clrMapOvr>
    <a:masterClrMapping/>
  </p:clrMapOvr>
</p:sld>
</file>

<file path=ppt/theme/theme1.xml><?xml version="1.0" encoding="utf-8"?>
<a:theme xmlns:a="http://schemas.openxmlformats.org/drawingml/2006/main" name="PowerPoin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Univers 67 CondensedBold"/>
        <a:ea typeface=""/>
        <a:cs typeface=""/>
      </a:majorFont>
      <a:minorFont>
        <a:latin typeface="Univers 67 Condensed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215</TotalTime>
  <Words>2357</Words>
  <Application>Microsoft Office PowerPoint</Application>
  <PresentationFormat>On-screen Show (4:3)</PresentationFormat>
  <Paragraphs>148</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Geneva</vt:lpstr>
      <vt:lpstr>Univers 65</vt:lpstr>
      <vt:lpstr>Univers 67 CondensedBold</vt:lpstr>
      <vt:lpstr>Arial</vt:lpstr>
      <vt:lpstr>Calibri</vt:lpstr>
      <vt:lpstr>Cambria Math</vt:lpstr>
      <vt:lpstr>Times</vt:lpstr>
      <vt:lpstr>Times New Roman</vt:lpstr>
      <vt:lpstr>PowerPoint</vt:lpstr>
      <vt:lpstr>EE653 Power distribution system modeling, optimization and simulation </vt:lpstr>
      <vt:lpstr>PowerPoint Presentation</vt:lpstr>
      <vt:lpstr>PowerPoint Presentation</vt:lpstr>
      <vt:lpstr>PowerPoint Presentation</vt:lpstr>
      <vt:lpstr>PowerPoint Presentation</vt:lpstr>
      <vt:lpstr>General Feeder Modeling - Shunt Components</vt:lpstr>
      <vt:lpstr>General Feeder Modeling - Shunt Components</vt:lpstr>
      <vt:lpstr>Why Modeling - Power-Flow Analysis </vt:lpstr>
      <vt:lpstr>Modified “Ladder” Iterative Technique </vt:lpstr>
      <vt:lpstr>Modified “Ladder” Iterative Technique </vt:lpstr>
      <vt:lpstr>Modified “Ladder” Iterative Technique </vt:lpstr>
      <vt:lpstr>Modified “Ladder” Iterative Technique</vt:lpstr>
      <vt:lpstr>General Feeder Modeling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Jill Thomasson</dc:creator>
  <cp:lastModifiedBy>Wang, Zhaoyu [E CPE]</cp:lastModifiedBy>
  <cp:revision>29</cp:revision>
  <dcterms:created xsi:type="dcterms:W3CDTF">2016-12-19T18:40:45Z</dcterms:created>
  <dcterms:modified xsi:type="dcterms:W3CDTF">2020-04-26T22:33:56Z</dcterms:modified>
</cp:coreProperties>
</file>